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0" r:id="rId21"/>
    <p:sldId id="281" r:id="rId22"/>
    <p:sldId id="282" r:id="rId23"/>
    <p:sldId id="283" r:id="rId24"/>
    <p:sldId id="275" r:id="rId25"/>
    <p:sldId id="276" r:id="rId26"/>
    <p:sldId id="277" r:id="rId27"/>
    <p:sldId id="278" r:id="rId28"/>
    <p:sldId id="279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设计说明" id="{20459D4C-7DC7-47B5-B5C4-244EC0B6921C}">
          <p14:sldIdLst/>
        </p14:section>
        <p14:section name="封面" id="{E910B1E3-59B4-48DD-8F3A-49CB4685A128}">
          <p14:sldIdLst>
            <p14:sldId id="256"/>
          </p14:sldIdLst>
        </p14:section>
        <p14:section name="目录与章节过渡" id="{92824FFF-0323-4136-93DD-46B7FA5833C8}">
          <p14:sldIdLst>
            <p14:sldId id="257"/>
          </p14:sldIdLst>
        </p14:section>
        <p14:section name="内容页" id="{9C48BFAE-36F0-46FE-B984-F2223641DC66}">
          <p14:sldIdLst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80"/>
            <p14:sldId id="281"/>
            <p14:sldId id="282"/>
            <p14:sldId id="283"/>
            <p14:sldId id="275"/>
            <p14:sldId id="276"/>
            <p14:sldId id="277"/>
            <p14:sldId id="278"/>
          </p14:sldIdLst>
        </p14:section>
        <p14:section name="封底" id="{C23950B0-EEC2-4167-B809-5FA7C0F49830}">
          <p14:sldIdLst>
            <p14:sldId id="279"/>
          </p14:sldIdLst>
        </p14:section>
        <p14:section name="配色与字体" id="{07C49FFA-E56C-466E-B0E2-85C8AD93EA89}">
          <p14:sldIdLst/>
        </p14:section>
        <p14:section name="图标" id="{AC000FC2-CF8E-4ABD-B23D-F102CB2126B7}">
          <p14:sldIdLst/>
        </p14:section>
        <p14:section name="推荐配图" id="{133CD134-8307-4C42-8C5C-4DD88DB2D6EA}">
          <p14:sldIdLst/>
        </p14:section>
      </p14:sectionLst>
    </p:ext>
    <p:ext uri="{EFAFB233-063F-42B5-8137-9DF3F51BA10A}">
      <p15:sldGuideLst xmlns:p15="http://schemas.microsoft.com/office/powerpoint/2012/main">
        <p15:guide id="1" pos="3863" userDrawn="1">
          <p15:clr>
            <a:srgbClr val="A4A3A4"/>
          </p15:clr>
        </p15:guide>
        <p15:guide id="2" orient="horz" pos="1003" userDrawn="1">
          <p15:clr>
            <a:srgbClr val="A4A3A4"/>
          </p15:clr>
        </p15:guide>
        <p15:guide id="3" orient="horz" pos="1502" userDrawn="1">
          <p15:clr>
            <a:srgbClr val="A4A3A4"/>
          </p15:clr>
        </p15:guide>
        <p15:guide id="4" orient="horz" pos="3113" userDrawn="1">
          <p15:clr>
            <a:srgbClr val="A4A3A4"/>
          </p15:clr>
        </p15:guide>
        <p15:guide id="5" pos="2128" userDrawn="1">
          <p15:clr>
            <a:srgbClr val="A4A3A4"/>
          </p15:clr>
        </p15:guide>
        <p15:guide id="6" pos="4067" userDrawn="1">
          <p15:clr>
            <a:srgbClr val="A4A3A4"/>
          </p15:clr>
        </p15:guide>
        <p15:guide id="7" pos="5972" userDrawn="1">
          <p15:clr>
            <a:srgbClr val="A4A3A4"/>
          </p15:clr>
        </p15:guide>
        <p15:guide id="8" pos="5292" userDrawn="1">
          <p15:clr>
            <a:srgbClr val="A4A3A4"/>
          </p15:clr>
        </p15:guide>
        <p15:guide id="9" pos="22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28"/>
      </p:cViewPr>
      <p:guideLst>
        <p:guide pos="3863"/>
        <p:guide orient="horz" pos="1003"/>
        <p:guide orient="horz" pos="1502"/>
        <p:guide orient="horz" pos="3113"/>
        <p:guide pos="2128"/>
        <p:guide pos="4067"/>
        <p:guide pos="5972"/>
        <p:guide pos="5292"/>
        <p:guide pos="22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2025/7/18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/>
          <p:cNvPicPr>
            <a:picLocks noChangeAspect="1"/>
          </p:cNvPicPr>
          <p:nvPr userDrawn="1"/>
        </p:nvPicPr>
        <p:blipFill rotWithShape="1">
          <a:blip r:embed="rId2"/>
          <a:srcRect r="25335"/>
          <a:stretch>
            <a:fillRect/>
          </a:stretch>
        </p:blipFill>
        <p:spPr>
          <a:xfrm>
            <a:off x="4878746" y="-13844"/>
            <a:ext cx="7525799" cy="6871844"/>
          </a:xfrm>
          <a:prstGeom prst="rect">
            <a:avLst/>
          </a:prstGeom>
        </p:spPr>
      </p:pic>
      <p:sp>
        <p:nvSpPr>
          <p:cNvPr id="3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19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8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9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10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（一般样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矩形: 剪去单角 13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09" name="平行四边形 4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892372" y="381075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rgbClr val="A62038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1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1017746" y="1498600"/>
            <a:ext cx="10399554" cy="4286377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Clr>
                <a:srgbClr val="A62038"/>
              </a:buClr>
              <a:buFont typeface="Wingdings" panose="05000000000000000000" pitchFamily="2" charset="2"/>
              <a:buChar char="p"/>
              <a:defRPr sz="2400" b="1" spc="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sz="2200" spc="3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sz="1800" spc="300"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sz="1600" spc="300">
                <a:solidFill>
                  <a:schemeClr val="bg2">
                    <a:lumMod val="75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sz="1400" spc="3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2" name="矩形: 圆顶角 8"/>
          <p:cNvSpPr/>
          <p:nvPr userDrawn="1"/>
        </p:nvSpPr>
        <p:spPr>
          <a:xfrm flipV="1">
            <a:off x="971883" y="1163586"/>
            <a:ext cx="1155300" cy="68568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4" name="矩形 12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（无短线，有底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892372" y="572674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rgbClr val="A62038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3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1017746" y="1498600"/>
            <a:ext cx="10399554" cy="4286377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lang="zh-CN" altLang="en-US" sz="2400" b="1" kern="12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sz="2200" spc="3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sz="18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sz="16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sz="14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marL="363855" lvl="0" indent="-363855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rgbClr val="A62038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4" name="矩形: 剪去单角 13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6" name="平行四边形 12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14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底01">
    <p:bg>
      <p:bgPr>
        <a:solidFill>
          <a:srgbClr val="A620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: 形状 14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3"/>
          <p:cNvSpPr/>
          <p:nvPr userDrawn="1"/>
        </p:nvSpPr>
        <p:spPr>
          <a:xfrm>
            <a:off x="2371344" y="1409700"/>
            <a:ext cx="3340100" cy="3340100"/>
          </a:xfrm>
          <a:prstGeom prst="ellipse">
            <a:avLst/>
          </a:prstGeom>
          <a:blipFill dpi="0" rotWithShape="1">
            <a:blip r:embed="rId2">
              <a:alphaModFix amt="15000"/>
            </a:blip>
            <a:srcRect/>
            <a:stretch>
              <a:fillRect l="-11529" t="-11529" r="-11513" b="-115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1" name="图片 10"/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2346" r="68249"/>
          <a:stretch>
            <a:fillRect/>
          </a:stretch>
        </p:blipFill>
        <p:spPr>
          <a:xfrm>
            <a:off x="8850159" y="-2897899"/>
            <a:ext cx="1181100" cy="1320452"/>
          </a:xfrm>
          <a:prstGeom prst="rect">
            <a:avLst/>
          </a:prstGeom>
        </p:spPr>
      </p:pic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860403" y="2140703"/>
            <a:ext cx="7054894" cy="10668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grpSp>
        <p:nvGrpSpPr>
          <p:cNvPr id="33" name="组合 1"/>
          <p:cNvGrpSpPr/>
          <p:nvPr userDrawn="1"/>
        </p:nvGrpSpPr>
        <p:grpSpPr>
          <a:xfrm>
            <a:off x="9013882" y="2446217"/>
            <a:ext cx="2895851" cy="761295"/>
            <a:chOff x="8201082" y="2090313"/>
            <a:chExt cx="2895851" cy="761295"/>
          </a:xfrm>
        </p:grpSpPr>
        <p:pic>
          <p:nvPicPr>
            <p:cNvPr id="34" name="图片 15"/>
            <p:cNvPicPr>
              <a:picLocks noChangeAspect="1"/>
            </p:cNvPicPr>
            <p:nvPr userDrawn="1"/>
          </p:nvPicPr>
          <p:blipFill rotWithShape="1"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8335853" y="2090313"/>
              <a:ext cx="2626310" cy="455772"/>
            </a:xfrm>
            <a:prstGeom prst="rect">
              <a:avLst/>
            </a:prstGeom>
          </p:spPr>
        </p:pic>
        <p:pic>
          <p:nvPicPr>
            <p:cNvPr id="35" name="图片 11"/>
            <p:cNvPicPr>
              <a:picLocks noChangeAspect="1"/>
            </p:cNvPicPr>
            <p:nvPr userDrawn="1"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201082" y="2595554"/>
              <a:ext cx="2895851" cy="256054"/>
            </a:xfrm>
            <a:prstGeom prst="rect">
              <a:avLst/>
            </a:prstGeom>
          </p:spPr>
        </p:pic>
      </p:grpSp>
      <p:sp>
        <p:nvSpPr>
          <p:cNvPr id="36" name="圆: 空心 12"/>
          <p:cNvSpPr/>
          <p:nvPr userDrawn="1"/>
        </p:nvSpPr>
        <p:spPr>
          <a:xfrm>
            <a:off x="1986523" y="1024614"/>
            <a:ext cx="4109742" cy="4109742"/>
          </a:xfrm>
          <a:prstGeom prst="donut">
            <a:avLst>
              <a:gd name="adj" fmla="val 9235"/>
            </a:avLst>
          </a:prstGeom>
          <a:blipFill dpi="0" rotWithShape="1">
            <a:blip r:embed="rId2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(带底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: 剪去单角 1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0" name="平行四边形 4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5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（纯白，无底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占位符 5"/>
          <p:cNvPicPr>
            <a:picLocks noChangeAspect="1"/>
          </p:cNvPicPr>
          <p:nvPr userDrawn="1"/>
        </p:nvPicPr>
        <p:blipFill>
          <a:blip r:embed="rId2"/>
          <a:srcRect t="356" b="356"/>
          <a:stretch>
            <a:fillRect/>
          </a:stretch>
        </p:blipFill>
        <p:spPr>
          <a:xfrm>
            <a:off x="5270499" y="-13844"/>
            <a:ext cx="6921500" cy="6871844"/>
          </a:xfrm>
          <a:prstGeom prst="rect">
            <a:avLst/>
          </a:prstGeom>
        </p:spPr>
      </p:pic>
      <p:sp>
        <p:nvSpPr>
          <p:cNvPr id="13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6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17" name="图片 19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18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19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0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占位符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13649" y="-13843"/>
            <a:ext cx="9178350" cy="6883762"/>
          </a:xfrm>
          <a:prstGeom prst="rect">
            <a:avLst/>
          </a:prstGeom>
        </p:spPr>
      </p:pic>
      <p:sp>
        <p:nvSpPr>
          <p:cNvPr id="46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49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50" name="图片 19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5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52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53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占位符 5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120000"/>
                    </a14:imgEffect>
                  </a14:imgLayer>
                </a14:imgProps>
              </a:ext>
            </a:extLst>
          </a:blip>
          <a:srcRect t="27855" r="14757"/>
          <a:stretch>
            <a:fillRect/>
          </a:stretch>
        </p:blipFill>
        <p:spPr>
          <a:xfrm>
            <a:off x="12951" y="-13844"/>
            <a:ext cx="12179048" cy="6871844"/>
          </a:xfrm>
          <a:prstGeom prst="rect">
            <a:avLst/>
          </a:prstGeom>
        </p:spPr>
      </p:pic>
      <p:sp>
        <p:nvSpPr>
          <p:cNvPr id="56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59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60" name="图片 19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6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62" name="图片 24"/>
            <p:cNvPicPr>
              <a:picLocks noChangeAspect="1"/>
            </p:cNvPicPr>
            <p:nvPr/>
          </p:nvPicPr>
          <p:blipFill rotWithShape="1">
            <a:blip r:embed="rId6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63" name="图片 25"/>
            <p:cNvPicPr>
              <a:picLocks noChangeAspect="1"/>
            </p:cNvPicPr>
            <p:nvPr/>
          </p:nvPicPr>
          <p:blipFill>
            <a:blip r:embed="rId8">
              <a:lum bright="70000" contrast="-70000"/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-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66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69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0" name="图片 19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7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72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73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Object 2010"/>
          <p:cNvSpPr txBox="1"/>
          <p:nvPr userDrawn="1"/>
        </p:nvSpPr>
        <p:spPr>
          <a:xfrm>
            <a:off x="921270" y="2093253"/>
            <a:ext cx="2282428" cy="7810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>
              <a:lnSpc>
                <a:spcPct val="83000"/>
              </a:lnSpc>
            </a:pPr>
            <a:r>
              <a:rPr lang="zh-CN" altLang="en-US" sz="6125" spc="-123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9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Object 2011"/>
          <p:cNvSpPr txBox="1"/>
          <p:nvPr userDrawn="1"/>
        </p:nvSpPr>
        <p:spPr>
          <a:xfrm>
            <a:off x="771525" y="3213440"/>
            <a:ext cx="2781300" cy="457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/>
            <a:r>
              <a:rPr lang="en-US" altLang="zh-CN" sz="3000" spc="12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9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任意多边形: 形状 20"/>
          <p:cNvSpPr/>
          <p:nvPr userDrawn="1"/>
        </p:nvSpPr>
        <p:spPr>
          <a:xfrm>
            <a:off x="-21616" y="-26544"/>
            <a:ext cx="3958617" cy="68845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  <a:gd name="connsiteX0-1" fmla="*/ 5092700 w 9051317"/>
              <a:gd name="connsiteY0-2" fmla="*/ 0 h 6884544"/>
              <a:gd name="connsiteX1-3" fmla="*/ 8724495 w 9051317"/>
              <a:gd name="connsiteY1-4" fmla="*/ 12700 h 6884544"/>
              <a:gd name="connsiteX2-5" fmla="*/ 8832115 w 9051317"/>
              <a:gd name="connsiteY2-6" fmla="*/ 478995 h 6884544"/>
              <a:gd name="connsiteX3-7" fmla="*/ 9051317 w 9051317"/>
              <a:gd name="connsiteY3-8" fmla="*/ 2653428 h 6884544"/>
              <a:gd name="connsiteX4-9" fmla="*/ 8203435 w 9051317"/>
              <a:gd name="connsiteY4-10" fmla="*/ 6853135 h 6884544"/>
              <a:gd name="connsiteX5-11" fmla="*/ 8189236 w 9051317"/>
              <a:gd name="connsiteY5-12" fmla="*/ 6884544 h 6884544"/>
              <a:gd name="connsiteX6-13" fmla="*/ 0 w 9051317"/>
              <a:gd name="connsiteY6-14" fmla="*/ 6884544 h 6884544"/>
              <a:gd name="connsiteX7-15" fmla="*/ 5092700 w 9051317"/>
              <a:gd name="connsiteY7-16" fmla="*/ 0 h 6884544"/>
              <a:gd name="connsiteX0-17" fmla="*/ 0 w 3958617"/>
              <a:gd name="connsiteY0-18" fmla="*/ 0 h 6884544"/>
              <a:gd name="connsiteX1-19" fmla="*/ 3631795 w 3958617"/>
              <a:gd name="connsiteY1-20" fmla="*/ 12700 h 6884544"/>
              <a:gd name="connsiteX2-21" fmla="*/ 3739415 w 3958617"/>
              <a:gd name="connsiteY2-22" fmla="*/ 478995 h 6884544"/>
              <a:gd name="connsiteX3-23" fmla="*/ 3958617 w 3958617"/>
              <a:gd name="connsiteY3-24" fmla="*/ 2653428 h 6884544"/>
              <a:gd name="connsiteX4-25" fmla="*/ 3110735 w 3958617"/>
              <a:gd name="connsiteY4-26" fmla="*/ 6853135 h 6884544"/>
              <a:gd name="connsiteX5-27" fmla="*/ 3096536 w 3958617"/>
              <a:gd name="connsiteY5-28" fmla="*/ 6884544 h 6884544"/>
              <a:gd name="connsiteX6-29" fmla="*/ 0 w 3958617"/>
              <a:gd name="connsiteY6-30" fmla="*/ 6884544 h 6884544"/>
              <a:gd name="connsiteX7-31" fmla="*/ 0 w 3958617"/>
              <a:gd name="connsiteY7-32" fmla="*/ 0 h 68845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3958617" h="6884544">
                <a:moveTo>
                  <a:pt x="0" y="0"/>
                </a:moveTo>
                <a:lnTo>
                  <a:pt x="3631795" y="12700"/>
                </a:lnTo>
                <a:lnTo>
                  <a:pt x="3739415" y="478995"/>
                </a:lnTo>
                <a:cubicBezTo>
                  <a:pt x="3883139" y="1181357"/>
                  <a:pt x="3958617" y="1908578"/>
                  <a:pt x="3958617" y="2653428"/>
                </a:cubicBezTo>
                <a:cubicBezTo>
                  <a:pt x="3958617" y="4143128"/>
                  <a:pt x="3656707" y="5562314"/>
                  <a:pt x="3110735" y="6853135"/>
                </a:cubicBezTo>
                <a:lnTo>
                  <a:pt x="3096536" y="6884544"/>
                </a:lnTo>
                <a:lnTo>
                  <a:pt x="0" y="68845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8" name="任意多边形: 形状 21"/>
          <p:cNvSpPr/>
          <p:nvPr userDrawn="1"/>
        </p:nvSpPr>
        <p:spPr>
          <a:xfrm>
            <a:off x="-8917" y="-26544"/>
            <a:ext cx="3670300" cy="68845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  <a:gd name="connsiteX0-1" fmla="*/ 4523504 w 7775476"/>
              <a:gd name="connsiteY0-2" fmla="*/ 0 h 6870674"/>
              <a:gd name="connsiteX1-3" fmla="*/ 7326808 w 7775476"/>
              <a:gd name="connsiteY1-4" fmla="*/ 12674 h 6870674"/>
              <a:gd name="connsiteX2-5" fmla="*/ 7370317 w 7775476"/>
              <a:gd name="connsiteY2-6" fmla="*/ 119746 h 6870674"/>
              <a:gd name="connsiteX3-7" fmla="*/ 7775476 w 7775476"/>
              <a:gd name="connsiteY3-8" fmla="*/ 2347313 h 6870674"/>
              <a:gd name="connsiteX4-9" fmla="*/ 6040912 w 7775476"/>
              <a:gd name="connsiteY4-10" fmla="*/ 6703392 h 6870674"/>
              <a:gd name="connsiteX5-11" fmla="*/ 5876541 w 7775476"/>
              <a:gd name="connsiteY5-12" fmla="*/ 6870674 h 6870674"/>
              <a:gd name="connsiteX6-13" fmla="*/ 0 w 7775476"/>
              <a:gd name="connsiteY6-14" fmla="*/ 6870674 h 6870674"/>
              <a:gd name="connsiteX7-15" fmla="*/ 4523504 w 7775476"/>
              <a:gd name="connsiteY7-16" fmla="*/ 0 h 6870674"/>
              <a:gd name="connsiteX0-17" fmla="*/ 0 w 3251972"/>
              <a:gd name="connsiteY0-18" fmla="*/ 0 h 6870674"/>
              <a:gd name="connsiteX1-19" fmla="*/ 2803304 w 3251972"/>
              <a:gd name="connsiteY1-20" fmla="*/ 12674 h 6870674"/>
              <a:gd name="connsiteX2-21" fmla="*/ 2846813 w 3251972"/>
              <a:gd name="connsiteY2-22" fmla="*/ 119746 h 6870674"/>
              <a:gd name="connsiteX3-23" fmla="*/ 3251972 w 3251972"/>
              <a:gd name="connsiteY3-24" fmla="*/ 2347313 h 6870674"/>
              <a:gd name="connsiteX4-25" fmla="*/ 1517408 w 3251972"/>
              <a:gd name="connsiteY4-26" fmla="*/ 6703392 h 6870674"/>
              <a:gd name="connsiteX5-27" fmla="*/ 1353037 w 3251972"/>
              <a:gd name="connsiteY5-28" fmla="*/ 6870674 h 6870674"/>
              <a:gd name="connsiteX6-29" fmla="*/ 0 w 3251972"/>
              <a:gd name="connsiteY6-30" fmla="*/ 6858000 h 6870674"/>
              <a:gd name="connsiteX7-31" fmla="*/ 0 w 3251972"/>
              <a:gd name="connsiteY7-32" fmla="*/ 0 h 68706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3251972" h="6870674">
                <a:moveTo>
                  <a:pt x="0" y="0"/>
                </a:moveTo>
                <a:lnTo>
                  <a:pt x="2803304" y="12674"/>
                </a:lnTo>
                <a:lnTo>
                  <a:pt x="2846813" y="119746"/>
                </a:lnTo>
                <a:cubicBezTo>
                  <a:pt x="3108925" y="814337"/>
                  <a:pt x="3251972" y="1564616"/>
                  <a:pt x="3251972" y="2347313"/>
                </a:cubicBezTo>
                <a:cubicBezTo>
                  <a:pt x="3251972" y="4024521"/>
                  <a:pt x="2595123" y="5552872"/>
                  <a:pt x="1517408" y="6703392"/>
                </a:cubicBezTo>
                <a:lnTo>
                  <a:pt x="1353037" y="687067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Object 109"/>
          <p:cNvSpPr txBox="1"/>
          <p:nvPr userDrawn="1"/>
        </p:nvSpPr>
        <p:spPr>
          <a:xfrm>
            <a:off x="662967" y="1546526"/>
            <a:ext cx="2146653" cy="87738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 defTabSz="457200">
              <a:lnSpc>
                <a:spcPct val="105000"/>
              </a:lnSpc>
            </a:pPr>
            <a:r>
              <a:rPr lang="zh-CN" altLang="en-US" sz="4400" b="1" spc="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4400" b="1" spc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0" name="直接连接符 23"/>
          <p:cNvCxnSpPr/>
          <p:nvPr userDrawn="1"/>
        </p:nvCxnSpPr>
        <p:spPr>
          <a:xfrm>
            <a:off x="978420" y="2566566"/>
            <a:ext cx="148582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2" name="图片 9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2346" r="68249"/>
          <a:stretch>
            <a:fillRect/>
          </a:stretch>
        </p:blipFill>
        <p:spPr>
          <a:xfrm>
            <a:off x="1119809" y="2801269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标题 13"/>
          <p:cNvSpPr>
            <a:spLocks noGrp="1"/>
          </p:cNvSpPr>
          <p:nvPr>
            <p:ph type="title"/>
          </p:nvPr>
        </p:nvSpPr>
        <p:spPr>
          <a:xfrm>
            <a:off x="1050587" y="3066615"/>
            <a:ext cx="10272409" cy="724770"/>
          </a:xfrm>
          <a:prstGeom prst="rect">
            <a:avLst/>
          </a:prstGeom>
          <a:noFill/>
          <a:effectLst/>
        </p:spPr>
        <p:txBody>
          <a:bodyPr anchor="b"/>
          <a:lstStyle>
            <a:lvl1pPr algn="ctr">
              <a:defRPr sz="4400" b="1" spc="300">
                <a:solidFill>
                  <a:srgbClr val="A62038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5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054966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86" name="矩形: 剪去单角 30"/>
          <p:cNvSpPr/>
          <p:nvPr userDrawn="1"/>
        </p:nvSpPr>
        <p:spPr>
          <a:xfrm rot="5400000" flipV="1">
            <a:off x="6070791" y="736789"/>
            <a:ext cx="45719" cy="12196703"/>
          </a:xfrm>
          <a:prstGeom prst="snip1Rect">
            <a:avLst>
              <a:gd name="adj" fmla="val 0"/>
            </a:avLst>
          </a:prstGeom>
          <a:solidFill>
            <a:schemeClr val="bg2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7" name="矩形: 圆顶角 9"/>
          <p:cNvSpPr/>
          <p:nvPr userDrawn="1"/>
        </p:nvSpPr>
        <p:spPr>
          <a:xfrm flipV="1">
            <a:off x="0" y="-1"/>
            <a:ext cx="12192000" cy="2411846"/>
          </a:xfrm>
          <a:prstGeom prst="round2SameRect">
            <a:avLst>
              <a:gd name="adj1" fmla="val 38659"/>
              <a:gd name="adj2" fmla="val 0"/>
            </a:avLst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9" name="标题 13"/>
          <p:cNvSpPr txBox="1"/>
          <p:nvPr userDrawn="1"/>
        </p:nvSpPr>
        <p:spPr>
          <a:xfrm>
            <a:off x="9836672" y="-510395"/>
            <a:ext cx="2483796" cy="492319"/>
          </a:xfrm>
          <a:prstGeom prst="rect">
            <a:avLst/>
          </a:prstGeom>
          <a:noFill/>
          <a:effectLst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300">
                <a:solidFill>
                  <a:srgbClr val="A6203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b="0" i="1" dirty="0"/>
              <a:t>SJTU</a:t>
            </a:r>
            <a:endParaRPr lang="zh-CN" altLang="en-US" sz="1800" b="0" i="1" dirty="0"/>
          </a:p>
        </p:txBody>
      </p:sp>
      <p:grpSp>
        <p:nvGrpSpPr>
          <p:cNvPr id="90" name="组合 8"/>
          <p:cNvGrpSpPr/>
          <p:nvPr userDrawn="1"/>
        </p:nvGrpSpPr>
        <p:grpSpPr>
          <a:xfrm>
            <a:off x="8330949" y="732786"/>
            <a:ext cx="2895851" cy="747975"/>
            <a:chOff x="1142749" y="5535283"/>
            <a:chExt cx="2895851" cy="747975"/>
          </a:xfrm>
        </p:grpSpPr>
        <p:pic>
          <p:nvPicPr>
            <p:cNvPr id="91" name="图片 10"/>
            <p:cNvPicPr>
              <a:picLocks noChangeAspect="1"/>
            </p:cNvPicPr>
            <p:nvPr/>
          </p:nvPicPr>
          <p:blipFill rotWithShape="1"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92" name="图片 11"/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: 圆顶角 6"/>
          <p:cNvSpPr/>
          <p:nvPr userDrawn="1"/>
        </p:nvSpPr>
        <p:spPr>
          <a:xfrm rot="16200000" flipV="1">
            <a:off x="4364979" y="-859726"/>
            <a:ext cx="1164073" cy="991148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: 圆顶角 9"/>
          <p:cNvSpPr/>
          <p:nvPr userDrawn="1"/>
        </p:nvSpPr>
        <p:spPr>
          <a:xfrm rot="16200000" flipV="1">
            <a:off x="4698772" y="-2328498"/>
            <a:ext cx="1681026" cy="1107857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标题 13"/>
          <p:cNvSpPr>
            <a:spLocks noGrp="1"/>
          </p:cNvSpPr>
          <p:nvPr>
            <p:ph type="title"/>
          </p:nvPr>
        </p:nvSpPr>
        <p:spPr>
          <a:xfrm>
            <a:off x="1050587" y="2848403"/>
            <a:ext cx="10272409" cy="724770"/>
          </a:xfrm>
          <a:prstGeom prst="rect">
            <a:avLst/>
          </a:prstGeom>
          <a:noFill/>
          <a:effectLst/>
        </p:spPr>
        <p:txBody>
          <a:bodyPr anchor="t"/>
          <a:lstStyle>
            <a:lvl1pPr algn="l">
              <a:defRPr sz="4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7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125798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9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9" name="图片 10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2346" r="68249"/>
          <a:stretch>
            <a:fillRect/>
          </a:stretch>
        </p:blipFill>
        <p:spPr>
          <a:xfrm>
            <a:off x="9793909" y="2550562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 13"/>
          <p:cNvSpPr>
            <a:spLocks noGrp="1"/>
          </p:cNvSpPr>
          <p:nvPr>
            <p:ph type="title"/>
          </p:nvPr>
        </p:nvSpPr>
        <p:spPr>
          <a:xfrm>
            <a:off x="1418471" y="1216448"/>
            <a:ext cx="10468729" cy="775349"/>
          </a:xfrm>
          <a:prstGeom prst="rect">
            <a:avLst/>
          </a:prstGeom>
          <a:noFill/>
          <a:effectLst/>
        </p:spPr>
        <p:txBody>
          <a:bodyPr anchor="ctr"/>
          <a:lstStyle>
            <a:lvl1pPr algn="l">
              <a:defRPr sz="4400" b="1" spc="300">
                <a:solidFill>
                  <a:srgbClr val="A62038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2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418471" y="2746674"/>
            <a:ext cx="9845113" cy="1534265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cxnSp>
        <p:nvCxnSpPr>
          <p:cNvPr id="103" name="直接连接符 10"/>
          <p:cNvCxnSpPr/>
          <p:nvPr userDrawn="1"/>
        </p:nvCxnSpPr>
        <p:spPr>
          <a:xfrm>
            <a:off x="1418471" y="2344233"/>
            <a:ext cx="95543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矩形: 圆顶角 11"/>
          <p:cNvSpPr/>
          <p:nvPr userDrawn="1"/>
        </p:nvSpPr>
        <p:spPr>
          <a:xfrm rot="16200000" flipV="1">
            <a:off x="-2540271" y="3174998"/>
            <a:ext cx="5817139" cy="73660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A62038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6" name="图片 7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46" r="68249"/>
          <a:stretch>
            <a:fillRect/>
          </a:stretch>
        </p:blipFill>
        <p:spPr>
          <a:xfrm>
            <a:off x="86033" y="748756"/>
            <a:ext cx="564529" cy="63113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600" dirty="0"/>
              <a:t>最终项目验收答辩</a:t>
            </a:r>
          </a:p>
        </p:txBody>
      </p:sp>
      <p:sp>
        <p:nvSpPr>
          <p:cNvPr id="3" name="文本占位符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pc="600" dirty="0"/>
              <a:t>第十组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架构与关键技术</a:t>
            </a:r>
            <a:endParaRPr lang="zh-CN" altLang="en-US" dirty="0"/>
          </a:p>
        </p:txBody>
      </p:sp>
      <p:sp>
        <p:nvSpPr>
          <p:cNvPr id="6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1017746" y="1285811"/>
            <a:ext cx="10399554" cy="428637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1.2 Service</a:t>
            </a:r>
            <a:r>
              <a:rPr lang="zh-CN" altLang="en-US" dirty="0"/>
              <a:t>层</a:t>
            </a:r>
          </a:p>
          <a:p>
            <a:pPr marL="0" indent="0">
              <a:buNone/>
            </a:pPr>
            <a:r>
              <a:rPr lang="en-US" altLang="zh-CN" sz="1200" b="0" dirty="0"/>
              <a:t>public String login(String username, String password) {</a:t>
            </a:r>
          </a:p>
          <a:p>
            <a:pPr marL="0" indent="0">
              <a:buNone/>
            </a:pPr>
            <a:r>
              <a:rPr lang="en-US" altLang="zh-CN" sz="1200" b="0" dirty="0"/>
              <a:t>    User </a:t>
            </a:r>
            <a:r>
              <a:rPr lang="en-US" altLang="zh-CN" sz="1200" b="0" dirty="0" err="1"/>
              <a:t>user</a:t>
            </a:r>
            <a:r>
              <a:rPr lang="en-US" altLang="zh-CN" sz="1200" b="0" dirty="0"/>
              <a:t> = </a:t>
            </a:r>
            <a:r>
              <a:rPr lang="en-US" altLang="zh-CN" sz="1200" b="0" dirty="0" err="1"/>
              <a:t>userRepository.findByUsername</a:t>
            </a:r>
            <a:r>
              <a:rPr lang="en-US" altLang="zh-CN" sz="1200" b="0" dirty="0"/>
              <a:t>(username);</a:t>
            </a:r>
          </a:p>
          <a:p>
            <a:pPr marL="0" indent="0">
              <a:buNone/>
            </a:pPr>
            <a:r>
              <a:rPr lang="en-US" altLang="zh-CN" sz="1200" b="0" dirty="0"/>
              <a:t>    if (user == null || !</a:t>
            </a:r>
            <a:r>
              <a:rPr lang="en-US" altLang="zh-CN" sz="1200" b="0" dirty="0" err="1"/>
              <a:t>passwordEncoder.matches</a:t>
            </a:r>
            <a:r>
              <a:rPr lang="en-US" altLang="zh-CN" sz="1200" b="0" dirty="0"/>
              <a:t>(password, </a:t>
            </a:r>
            <a:r>
              <a:rPr lang="en-US" altLang="zh-CN" sz="1200" b="0" dirty="0" err="1"/>
              <a:t>user.getPasswordHash</a:t>
            </a:r>
            <a:r>
              <a:rPr lang="en-US" altLang="zh-CN" sz="1200" b="0" dirty="0"/>
              <a:t>())) {</a:t>
            </a:r>
          </a:p>
          <a:p>
            <a:pPr marL="0" indent="0">
              <a:buNone/>
            </a:pPr>
            <a:r>
              <a:rPr lang="en-US" altLang="zh-CN" sz="1200" b="0" dirty="0"/>
              <a:t>        throw new </a:t>
            </a:r>
            <a:r>
              <a:rPr lang="en-US" altLang="zh-CN" sz="1200" b="0" dirty="0" err="1"/>
              <a:t>BizException</a:t>
            </a:r>
            <a:r>
              <a:rPr lang="en-US" altLang="zh-CN" sz="1200" b="0" dirty="0"/>
              <a:t>("</a:t>
            </a:r>
            <a:r>
              <a:rPr lang="zh-CN" altLang="en-US" sz="1200" b="0" dirty="0"/>
              <a:t>用户名或密码错误</a:t>
            </a:r>
            <a:r>
              <a:rPr lang="en-US" altLang="zh-CN" sz="1200" b="0" dirty="0"/>
              <a:t>");</a:t>
            </a:r>
          </a:p>
          <a:p>
            <a:pPr marL="0" indent="0">
              <a:buNone/>
            </a:pPr>
            <a:r>
              <a:rPr lang="en-US" altLang="zh-CN" sz="1200" b="0" dirty="0"/>
              <a:t>    }</a:t>
            </a:r>
          </a:p>
          <a:p>
            <a:pPr marL="0" indent="0">
              <a:buNone/>
            </a:pPr>
            <a:r>
              <a:rPr lang="en-US" altLang="zh-CN" sz="1200" b="0" dirty="0"/>
              <a:t>    // </a:t>
            </a:r>
            <a:r>
              <a:rPr lang="zh-CN" altLang="en-US" sz="1200" b="0" dirty="0"/>
              <a:t>生成</a:t>
            </a:r>
            <a:r>
              <a:rPr lang="en-US" altLang="zh-CN" sz="1200" b="0" dirty="0"/>
              <a:t>JWT</a:t>
            </a:r>
            <a:r>
              <a:rPr lang="zh-CN" altLang="en-US" sz="1200" b="0" dirty="0"/>
              <a:t>或</a:t>
            </a:r>
            <a:r>
              <a:rPr lang="en-US" altLang="zh-CN" sz="1200" b="0" dirty="0"/>
              <a:t>Session</a:t>
            </a:r>
          </a:p>
          <a:p>
            <a:pPr marL="0" indent="0">
              <a:buNone/>
            </a:pPr>
            <a:r>
              <a:rPr lang="en-US" altLang="zh-CN" sz="1200" b="0" dirty="0"/>
              <a:t>    return </a:t>
            </a:r>
            <a:r>
              <a:rPr lang="en-US" altLang="zh-CN" sz="1200" b="0" dirty="0" err="1"/>
              <a:t>jwtUtil.generateToken</a:t>
            </a:r>
            <a:r>
              <a:rPr lang="en-US" altLang="zh-CN" sz="1200" b="0" dirty="0"/>
              <a:t>(user);</a:t>
            </a:r>
          </a:p>
          <a:p>
            <a:pPr marL="0" indent="0">
              <a:buNone/>
            </a:pPr>
            <a:r>
              <a:rPr lang="en-US" altLang="zh-CN" sz="1200" b="0" dirty="0"/>
              <a:t>}</a:t>
            </a:r>
            <a:endParaRPr lang="zh-CN" altLang="en-US" b="0" dirty="0">
              <a:effectLst/>
            </a:endParaRPr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架构与关键技术</a:t>
            </a:r>
            <a:endParaRPr lang="zh-CN" altLang="en-US" dirty="0"/>
          </a:p>
        </p:txBody>
      </p:sp>
      <p:sp>
        <p:nvSpPr>
          <p:cNvPr id="10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1017746" y="1285811"/>
            <a:ext cx="10399554" cy="428637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1.3 </a:t>
            </a:r>
            <a:r>
              <a:rPr lang="zh-CN" altLang="en-US" dirty="0"/>
              <a:t>关键技术</a:t>
            </a:r>
          </a:p>
          <a:p>
            <a:r>
              <a:rPr lang="en-US" altLang="zh-CN" b="0" dirty="0"/>
              <a:t>Spring Security/JWT</a:t>
            </a:r>
          </a:p>
          <a:p>
            <a:r>
              <a:rPr lang="zh-CN" altLang="en-US" b="0" dirty="0"/>
              <a:t>密码加密（</a:t>
            </a:r>
            <a:r>
              <a:rPr lang="en-US" altLang="zh-CN" b="0" dirty="0"/>
              <a:t>Hash</a:t>
            </a:r>
            <a:r>
              <a:rPr lang="zh-CN" altLang="en-US" b="0" dirty="0"/>
              <a:t>）、验证密码 （支持</a:t>
            </a:r>
            <a:r>
              <a:rPr lang="en-US" altLang="zh-CN" b="0" dirty="0"/>
              <a:t>MD5</a:t>
            </a:r>
            <a:r>
              <a:rPr lang="zh-CN" altLang="en-US" b="0" dirty="0"/>
              <a:t>和</a:t>
            </a:r>
            <a:r>
              <a:rPr lang="en-US" altLang="zh-CN" b="0" dirty="0" err="1"/>
              <a:t>BCrypt</a:t>
            </a:r>
            <a:r>
              <a:rPr lang="zh-CN" altLang="en-US" b="0" dirty="0"/>
              <a:t>两种格式）</a:t>
            </a:r>
          </a:p>
          <a:p>
            <a:r>
              <a:rPr lang="zh-CN" altLang="en-US" b="0" dirty="0"/>
              <a:t>用户表校验</a:t>
            </a:r>
          </a:p>
          <a:p>
            <a:pPr marL="0" indent="0">
              <a:buNone/>
            </a:pPr>
            <a:endParaRPr lang="zh-CN" altLang="en-US" b="0" dirty="0">
              <a:effectLst/>
            </a:endParaRPr>
          </a:p>
        </p:txBody>
      </p:sp>
      <p:sp>
        <p:nvSpPr>
          <p:cNvPr id="11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架构与关键技术</a:t>
            </a:r>
            <a:endParaRPr lang="zh-CN" altLang="en-US" dirty="0"/>
          </a:p>
        </p:txBody>
      </p:sp>
      <p:sp>
        <p:nvSpPr>
          <p:cNvPr id="14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1017746" y="1285811"/>
            <a:ext cx="10399554" cy="4286377"/>
          </a:xfrm>
        </p:spPr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查询车次</a:t>
            </a:r>
          </a:p>
          <a:p>
            <a:pPr marL="0" indent="0">
              <a:buNone/>
            </a:pPr>
            <a:r>
              <a:rPr lang="en-US" altLang="zh-CN" dirty="0"/>
              <a:t>2.1 Controller</a:t>
            </a:r>
            <a:r>
              <a:rPr lang="zh-CN" altLang="en-US" dirty="0"/>
              <a:t>层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A62038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@GetMapping("/api/trains/search")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A62038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public </a:t>
            </a:r>
            <a:r>
              <a:rPr kumimoji="0" lang="en-US" altLang="zh-CN" sz="1200" b="0" i="0" u="none" strike="noStrike" kern="1200" cap="none" spc="30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ResponseEntity</a:t>
            </a: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&lt;?&gt; </a:t>
            </a:r>
            <a:r>
              <a:rPr kumimoji="0" lang="en-US" altLang="zh-CN" sz="1200" b="0" i="0" u="none" strike="noStrike" kern="1200" cap="none" spc="30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searchTrains</a:t>
            </a: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(@RequestParam String </a:t>
            </a:r>
            <a:r>
              <a:rPr kumimoji="0" lang="en-US" altLang="zh-CN" sz="1200" b="0" i="0" u="none" strike="noStrike" kern="1200" cap="none" spc="30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fromStation</a:t>
            </a: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, @RequestParam String </a:t>
            </a:r>
            <a:r>
              <a:rPr kumimoji="0" lang="en-US" altLang="zh-CN" sz="1200" b="0" i="0" u="none" strike="noStrike" kern="1200" cap="none" spc="30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toStation</a:t>
            </a: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, @RequestParam String </a:t>
            </a:r>
            <a:r>
              <a:rPr kumimoji="0" lang="en-US" altLang="zh-CN" sz="1200" b="0" i="0" u="none" strike="noStrike" kern="1200" cap="none" spc="30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travelDate</a:t>
            </a: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A62038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    List&lt;Map&lt;String, Object&gt;&gt; trains = </a:t>
            </a:r>
            <a:r>
              <a:rPr kumimoji="0" lang="en-US" altLang="zh-CN" sz="1200" b="0" i="0" u="none" strike="noStrike" kern="1200" cap="none" spc="30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trainService.searchTrainsByStations</a:t>
            </a: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en-US" altLang="zh-CN" sz="1200" b="0" i="0" u="none" strike="noStrike" kern="1200" cap="none" spc="30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fromStation</a:t>
            </a: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, </a:t>
            </a:r>
            <a:r>
              <a:rPr kumimoji="0" lang="en-US" altLang="zh-CN" sz="1200" b="0" i="0" u="none" strike="noStrike" kern="1200" cap="none" spc="30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toStation</a:t>
            </a: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, </a:t>
            </a:r>
            <a:r>
              <a:rPr kumimoji="0" lang="en-US" altLang="zh-CN" sz="1200" b="0" i="0" u="none" strike="noStrike" kern="1200" cap="none" spc="30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travelDate</a:t>
            </a: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A62038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    return </a:t>
            </a:r>
            <a:r>
              <a:rPr kumimoji="0" lang="en-US" altLang="zh-CN" sz="1200" b="0" i="0" u="none" strike="noStrike" kern="1200" cap="none" spc="30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ResponseEntity.ok</a:t>
            </a: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(trains);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A62038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}</a:t>
            </a:r>
            <a:endParaRPr lang="zh-CN" altLang="en-US" b="0" dirty="0">
              <a:effectLst/>
            </a:endParaRPr>
          </a:p>
        </p:txBody>
      </p:sp>
      <p:sp>
        <p:nvSpPr>
          <p:cNvPr id="15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架构与关键技术</a:t>
            </a:r>
            <a:endParaRPr lang="zh-CN" altLang="en-US" dirty="0"/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1017746" y="1285811"/>
            <a:ext cx="10399554" cy="428637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2.2 Service</a:t>
            </a:r>
            <a:r>
              <a:rPr lang="zh-CN" altLang="en-US" dirty="0"/>
              <a:t>层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A62038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public List&lt;Map&lt;String, Object&gt;&gt; </a:t>
            </a:r>
            <a:r>
              <a:rPr kumimoji="0" lang="en-US" altLang="zh-CN" sz="1200" b="0" i="0" u="none" strike="noStrike" kern="1200" cap="none" spc="30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searchTrainsByStations</a:t>
            </a: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(String </a:t>
            </a:r>
            <a:r>
              <a:rPr kumimoji="0" lang="en-US" altLang="zh-CN" sz="1200" b="0" i="0" u="none" strike="noStrike" kern="1200" cap="none" spc="30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fromStation</a:t>
            </a: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, String </a:t>
            </a:r>
            <a:r>
              <a:rPr kumimoji="0" lang="en-US" altLang="zh-CN" sz="1200" b="0" i="0" u="none" strike="noStrike" kern="1200" cap="none" spc="30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toStation</a:t>
            </a: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, String </a:t>
            </a:r>
            <a:r>
              <a:rPr kumimoji="0" lang="en-US" altLang="zh-CN" sz="1200" b="0" i="0" u="none" strike="noStrike" kern="1200" cap="none" spc="30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travelDate</a:t>
            </a: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A62038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    // 1. </a:t>
            </a:r>
            <a:r>
              <a:rPr kumimoji="0" lang="zh-CN" altLang="en-US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查站点</a:t>
            </a: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ID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A62038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    // 2. </a:t>
            </a:r>
            <a:r>
              <a:rPr kumimoji="0" lang="zh-CN" altLang="en-US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查所有出发与到达站和目标相同的车次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A62038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    </a:t>
            </a: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// 3. </a:t>
            </a:r>
            <a:r>
              <a:rPr kumimoji="0" lang="zh-CN" altLang="en-US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查余票、价格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A62038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    </a:t>
            </a: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// 4. </a:t>
            </a:r>
            <a:r>
              <a:rPr kumimoji="0" lang="zh-CN" altLang="en-US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组装</a:t>
            </a: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DTO/Map</a:t>
            </a:r>
            <a:r>
              <a:rPr kumimoji="0" lang="zh-CN" altLang="en-US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返回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A62038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}</a:t>
            </a:r>
            <a:endParaRPr lang="zh-CN" altLang="en-US" b="0" dirty="0">
              <a:effectLst/>
            </a:endParaRPr>
          </a:p>
        </p:txBody>
      </p:sp>
      <p:sp>
        <p:nvSpPr>
          <p:cNvPr id="19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架构与关键技术</a:t>
            </a:r>
            <a:endParaRPr lang="zh-CN" altLang="en-US" dirty="0"/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1017746" y="1285811"/>
            <a:ext cx="10399554" cy="428637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2.3 DAO/Repository</a:t>
            </a:r>
            <a:r>
              <a:rPr lang="zh-CN" altLang="en-US" dirty="0"/>
              <a:t>层</a:t>
            </a:r>
          </a:p>
          <a:p>
            <a:r>
              <a:rPr lang="zh-CN" altLang="en-US" b="0" dirty="0"/>
              <a:t>查</a:t>
            </a:r>
            <a:r>
              <a:rPr lang="en-US" altLang="zh-CN" b="0" dirty="0"/>
              <a:t>stations</a:t>
            </a:r>
            <a:r>
              <a:rPr lang="zh-CN" altLang="en-US" b="0" dirty="0"/>
              <a:t>表获取</a:t>
            </a:r>
            <a:r>
              <a:rPr lang="en-US" altLang="zh-CN" b="0" dirty="0"/>
              <a:t>ID</a:t>
            </a:r>
          </a:p>
          <a:p>
            <a:r>
              <a:rPr lang="zh-CN" altLang="en-US" b="0" dirty="0"/>
              <a:t>查</a:t>
            </a:r>
            <a:r>
              <a:rPr lang="en-US" altLang="zh-CN" b="0" dirty="0" err="1"/>
              <a:t>train_stops</a:t>
            </a:r>
            <a:r>
              <a:rPr lang="zh-CN" altLang="en-US" b="0" dirty="0"/>
              <a:t>、</a:t>
            </a:r>
            <a:r>
              <a:rPr lang="en-US" altLang="zh-CN" b="0" dirty="0"/>
              <a:t>trains</a:t>
            </a:r>
            <a:r>
              <a:rPr lang="zh-CN" altLang="en-US" b="0" dirty="0"/>
              <a:t>表获取车次</a:t>
            </a:r>
          </a:p>
          <a:p>
            <a:r>
              <a:rPr lang="zh-CN" altLang="en-US" b="0" dirty="0"/>
              <a:t>查</a:t>
            </a:r>
            <a:r>
              <a:rPr lang="en-US" altLang="zh-CN" b="0" dirty="0" err="1"/>
              <a:t>ticket_inventory</a:t>
            </a:r>
            <a:r>
              <a:rPr lang="zh-CN" altLang="en-US" b="0" dirty="0"/>
              <a:t>表获取余票和价格</a:t>
            </a:r>
          </a:p>
        </p:txBody>
      </p:sp>
      <p:sp>
        <p:nvSpPr>
          <p:cNvPr id="23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架构与关键技术</a:t>
            </a:r>
            <a:endParaRPr lang="zh-CN" altLang="en-US" dirty="0"/>
          </a:p>
        </p:txBody>
      </p:sp>
      <p:sp>
        <p:nvSpPr>
          <p:cNvPr id="26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1017746" y="1285811"/>
            <a:ext cx="10399554" cy="428637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2.4 </a:t>
            </a:r>
            <a:r>
              <a:rPr lang="zh-CN" altLang="en-US" dirty="0"/>
              <a:t>关键技术</a:t>
            </a:r>
          </a:p>
          <a:p>
            <a:r>
              <a:rPr lang="zh-CN" altLang="en-US" b="0" dirty="0"/>
              <a:t>多表</a:t>
            </a:r>
            <a:r>
              <a:rPr lang="en-US" altLang="zh-CN" b="0" dirty="0"/>
              <a:t>JOIN/</a:t>
            </a:r>
            <a:r>
              <a:rPr lang="zh-CN" altLang="en-US" b="0" dirty="0"/>
              <a:t>子查询</a:t>
            </a:r>
          </a:p>
          <a:p>
            <a:r>
              <a:rPr lang="en-US" altLang="zh-CN" b="0" dirty="0"/>
              <a:t>DTO</a:t>
            </a:r>
            <a:r>
              <a:rPr lang="zh-CN" altLang="en-US" b="0" dirty="0"/>
              <a:t>组装</a:t>
            </a:r>
          </a:p>
          <a:p>
            <a:r>
              <a:rPr lang="en-US" altLang="zh-CN" b="0" dirty="0"/>
              <a:t>Redis</a:t>
            </a:r>
            <a:r>
              <a:rPr lang="zh-CN" altLang="en-US" b="0" dirty="0"/>
              <a:t>缓存</a:t>
            </a:r>
          </a:p>
        </p:txBody>
      </p:sp>
      <p:sp>
        <p:nvSpPr>
          <p:cNvPr id="27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架构与关键技术</a:t>
            </a:r>
            <a:endParaRPr lang="zh-CN" altLang="en-US" dirty="0"/>
          </a:p>
        </p:txBody>
      </p:sp>
      <p:sp>
        <p:nvSpPr>
          <p:cNvPr id="30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1017746" y="1285811"/>
            <a:ext cx="10399554" cy="4286377"/>
          </a:xfrm>
        </p:spPr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提交订单（下单）</a:t>
            </a:r>
          </a:p>
          <a:p>
            <a:pPr marL="0" indent="0">
              <a:buNone/>
            </a:pPr>
            <a:r>
              <a:rPr lang="en-US" altLang="zh-CN" dirty="0"/>
              <a:t>3.1 Controller</a:t>
            </a:r>
            <a:r>
              <a:rPr lang="zh-CN" altLang="en-US" dirty="0"/>
              <a:t>层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A62038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@PostMapping("/api/orders/create")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A62038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public </a:t>
            </a:r>
            <a:r>
              <a:rPr kumimoji="0" lang="en-US" altLang="zh-CN" sz="1200" b="0" i="0" u="none" strike="noStrike" kern="1200" cap="none" spc="30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BookingResponse</a:t>
            </a: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30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createOrder</a:t>
            </a: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(@RequestBody </a:t>
            </a:r>
            <a:r>
              <a:rPr kumimoji="0" lang="en-US" altLang="zh-CN" sz="1200" b="0" i="0" u="none" strike="noStrike" kern="1200" cap="none" spc="30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BookingRequest</a:t>
            </a: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 request) {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A62038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    return </a:t>
            </a:r>
            <a:r>
              <a:rPr kumimoji="0" lang="en-US" altLang="zh-CN" sz="1200" b="0" i="0" u="none" strike="noStrike" kern="1200" cap="none" spc="30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orderService.createOrder</a:t>
            </a: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(request);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A62038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}</a:t>
            </a:r>
            <a:endParaRPr lang="zh-CN" altLang="en-US" b="0" dirty="0">
              <a:effectLst/>
            </a:endParaRPr>
          </a:p>
        </p:txBody>
      </p:sp>
      <p:sp>
        <p:nvSpPr>
          <p:cNvPr id="31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48644C6-89F0-466C-949F-E70AD72679A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E0CFBD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E0CFBD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架构与关键技术</a:t>
            </a:r>
            <a:endParaRPr lang="zh-CN" altLang="en-US" dirty="0"/>
          </a:p>
        </p:txBody>
      </p:sp>
      <p:sp>
        <p:nvSpPr>
          <p:cNvPr id="34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478971" y="1285811"/>
            <a:ext cx="11713029" cy="428637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3.2 Service</a:t>
            </a:r>
            <a:r>
              <a:rPr lang="zh-CN" altLang="en-US" dirty="0"/>
              <a:t>层（核心业务逻辑）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A62038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@Transactional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A62038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public </a:t>
            </a:r>
            <a:r>
              <a:rPr kumimoji="0" lang="en-US" altLang="zh-CN" sz="1200" b="0" i="0" u="none" strike="noStrike" kern="1200" cap="none" spc="30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BookingResponse</a:t>
            </a: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30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createOrder</a:t>
            </a: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en-US" altLang="zh-CN" sz="1200" b="0" i="0" u="none" strike="noStrike" kern="1200" cap="none" spc="30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BookingRequest</a:t>
            </a: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 request) {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A62038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    // 1. </a:t>
            </a:r>
            <a:r>
              <a:rPr kumimoji="0" lang="zh-CN" altLang="en-US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校验用户、乘客、车次、席别、余票  </a:t>
            </a: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// 2. </a:t>
            </a:r>
            <a:r>
              <a:rPr kumimoji="0" lang="zh-CN" altLang="en-US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分布式锁</a:t>
            </a: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/</a:t>
            </a:r>
            <a:r>
              <a:rPr kumimoji="0" lang="zh-CN" altLang="en-US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乐观锁锁定库存  </a:t>
            </a: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// 3. </a:t>
            </a:r>
            <a:r>
              <a:rPr kumimoji="0" lang="zh-CN" altLang="en-US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扣减余票（更新</a:t>
            </a:r>
            <a:r>
              <a:rPr kumimoji="0" lang="en-US" altLang="zh-CN" sz="1200" b="0" i="0" u="none" strike="noStrike" kern="1200" cap="none" spc="30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ticket_inventory</a:t>
            </a: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/Redis</a:t>
            </a:r>
            <a:r>
              <a:rPr kumimoji="0" lang="zh-CN" altLang="en-US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）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A62038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    </a:t>
            </a: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// 4. </a:t>
            </a:r>
            <a:r>
              <a:rPr kumimoji="0" lang="zh-CN" altLang="en-US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生成订单（</a:t>
            </a: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orders</a:t>
            </a:r>
            <a:r>
              <a:rPr kumimoji="0" lang="zh-CN" altLang="en-US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表）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A62038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    </a:t>
            </a: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Order </a:t>
            </a:r>
            <a:r>
              <a:rPr kumimoji="0" lang="en-US" altLang="zh-CN" sz="1200" b="0" i="0" u="none" strike="noStrike" kern="1200" cap="none" spc="30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order</a:t>
            </a: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 = new Order(...);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A62038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    </a:t>
            </a:r>
            <a:r>
              <a:rPr kumimoji="0" lang="en-US" altLang="zh-CN" sz="1200" b="0" i="0" u="none" strike="noStrike" kern="1200" cap="none" spc="30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orderRepository.save</a:t>
            </a: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(order);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A62038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    // 5. </a:t>
            </a:r>
            <a:r>
              <a:rPr kumimoji="0" lang="zh-CN" altLang="en-US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生成车票（</a:t>
            </a: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tickets</a:t>
            </a:r>
            <a:r>
              <a:rPr kumimoji="0" lang="zh-CN" altLang="en-US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表）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A62038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    </a:t>
            </a: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for (Passenger p : </a:t>
            </a:r>
            <a:r>
              <a:rPr kumimoji="0" lang="en-US" altLang="zh-CN" sz="1200" b="0" i="0" u="none" strike="noStrike" kern="1200" cap="none" spc="30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request.getPassengers</a:t>
            </a: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()) {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A62038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        Ticket </a:t>
            </a:r>
            <a:r>
              <a:rPr kumimoji="0" lang="en-US" altLang="zh-CN" sz="1200" b="0" i="0" u="none" strike="noStrike" kern="1200" cap="none" spc="30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ticket</a:t>
            </a: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 = new Ticket(...);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A62038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        </a:t>
            </a:r>
            <a:r>
              <a:rPr kumimoji="0" lang="en-US" altLang="zh-CN" sz="1200" b="0" i="0" u="none" strike="noStrike" kern="1200" cap="none" spc="30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ticketRepository.save</a:t>
            </a: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(ticket);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A62038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    }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A62038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    // 6. </a:t>
            </a:r>
            <a:r>
              <a:rPr kumimoji="0" lang="zh-CN" altLang="en-US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返回订单详情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A62038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    </a:t>
            </a: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return new </a:t>
            </a:r>
            <a:r>
              <a:rPr kumimoji="0" lang="en-US" altLang="zh-CN" sz="1200" b="0" i="0" u="none" strike="noStrike" kern="1200" cap="none" spc="30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BookingResponse</a:t>
            </a: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(order, ...);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A62038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}</a:t>
            </a:r>
            <a:endParaRPr lang="zh-CN" altLang="en-US" b="0" dirty="0">
              <a:effectLst/>
            </a:endParaRPr>
          </a:p>
        </p:txBody>
      </p:sp>
      <p:sp>
        <p:nvSpPr>
          <p:cNvPr id="35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48644C6-89F0-466C-949F-E70AD72679A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E0CFBD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E0CFBD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架构与关键技术</a:t>
            </a:r>
            <a:endParaRPr lang="zh-CN" altLang="en-US" dirty="0"/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478971" y="1285811"/>
            <a:ext cx="11713029" cy="428637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3.3 DAO/Repository</a:t>
            </a:r>
            <a:r>
              <a:rPr lang="zh-CN" altLang="en-US" dirty="0"/>
              <a:t>层</a:t>
            </a:r>
          </a:p>
          <a:p>
            <a:r>
              <a:rPr lang="en-US" altLang="zh-CN" b="0" dirty="0" err="1"/>
              <a:t>orderRepository.save</a:t>
            </a:r>
            <a:r>
              <a:rPr lang="en-US" altLang="zh-CN" b="0" dirty="0"/>
              <a:t>(order)</a:t>
            </a:r>
            <a:r>
              <a:rPr lang="zh-CN" altLang="en-US" b="0" dirty="0"/>
              <a:t>：写入订单表</a:t>
            </a:r>
          </a:p>
          <a:p>
            <a:r>
              <a:rPr lang="en-US" altLang="zh-CN" b="0" dirty="0" err="1"/>
              <a:t>ticketRepository.save</a:t>
            </a:r>
            <a:r>
              <a:rPr lang="en-US" altLang="zh-CN" b="0" dirty="0"/>
              <a:t>(ticket)</a:t>
            </a:r>
            <a:r>
              <a:rPr lang="zh-CN" altLang="en-US" b="0" dirty="0"/>
              <a:t>：写入车票表</a:t>
            </a:r>
          </a:p>
          <a:p>
            <a:r>
              <a:rPr lang="en-US" altLang="zh-CN" b="0" dirty="0" err="1"/>
              <a:t>ticketInventoryRepository.updateAvailableSeats</a:t>
            </a:r>
            <a:r>
              <a:rPr lang="en-US" altLang="zh-CN" b="0" dirty="0"/>
              <a:t>(...)</a:t>
            </a:r>
            <a:r>
              <a:rPr lang="zh-CN" altLang="en-US" b="0" dirty="0"/>
              <a:t>：扣减余票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A62038"/>
              </a:buClr>
              <a:buSzTx/>
              <a:buFont typeface="Wingdings" panose="05000000000000000000" pitchFamily="2" charset="2"/>
              <a:buNone/>
              <a:defRPr/>
            </a:pPr>
            <a:endParaRPr lang="zh-CN" altLang="en-US" b="0" dirty="0">
              <a:effectLst/>
            </a:endParaRPr>
          </a:p>
        </p:txBody>
      </p:sp>
      <p:sp>
        <p:nvSpPr>
          <p:cNvPr id="39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48644C6-89F0-466C-949F-E70AD72679A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E0CFBD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E0CFBD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架构与关键技术</a:t>
            </a:r>
            <a:endParaRPr lang="zh-CN" altLang="en-US" dirty="0"/>
          </a:p>
        </p:txBody>
      </p:sp>
      <p:sp>
        <p:nvSpPr>
          <p:cNvPr id="42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478971" y="1285811"/>
            <a:ext cx="11713029" cy="428637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3.4 </a:t>
            </a:r>
            <a:r>
              <a:rPr lang="zh-CN" altLang="en-US" dirty="0"/>
              <a:t>关键技术</a:t>
            </a:r>
          </a:p>
          <a:p>
            <a:r>
              <a:rPr lang="zh-CN" altLang="en-US" b="0" dirty="0"/>
              <a:t>事务控制（</a:t>
            </a:r>
            <a:r>
              <a:rPr lang="en-US" altLang="zh-CN" b="0" dirty="0"/>
              <a:t>@Transactional</a:t>
            </a:r>
            <a:r>
              <a:rPr lang="zh-CN" altLang="en-US" b="0" dirty="0"/>
              <a:t>，保证原子性）</a:t>
            </a:r>
          </a:p>
          <a:p>
            <a:r>
              <a:rPr lang="zh-CN" altLang="en-US" b="0" dirty="0"/>
              <a:t>分布式锁</a:t>
            </a:r>
            <a:r>
              <a:rPr lang="en-US" altLang="zh-CN" b="0" dirty="0"/>
              <a:t>/</a:t>
            </a:r>
            <a:r>
              <a:rPr lang="zh-CN" altLang="en-US" b="0" dirty="0"/>
              <a:t>乐观锁（防止超卖）</a:t>
            </a:r>
          </a:p>
          <a:p>
            <a:r>
              <a:rPr lang="en-US" altLang="zh-CN" b="0" dirty="0"/>
              <a:t>Redis</a:t>
            </a:r>
            <a:r>
              <a:rPr lang="zh-CN" altLang="en-US" b="0" dirty="0"/>
              <a:t>缓存（高并发下余票校验）</a:t>
            </a:r>
          </a:p>
          <a:p>
            <a:r>
              <a:rPr lang="zh-CN" altLang="en-US" b="0" dirty="0"/>
              <a:t>定时同步任务更新数据库库存，缓解数据库压力</a:t>
            </a:r>
          </a:p>
          <a:p>
            <a:r>
              <a:rPr lang="en-US" altLang="zh-CN" b="0" dirty="0"/>
              <a:t>DTO</a:t>
            </a:r>
            <a:r>
              <a:rPr lang="zh-CN" altLang="en-US" b="0" dirty="0"/>
              <a:t>组装返回</a:t>
            </a:r>
          </a:p>
          <a:p>
            <a:r>
              <a:rPr lang="zh-CN" altLang="en-US" b="0" dirty="0"/>
              <a:t>座位的锁定和释放，通过</a:t>
            </a:r>
            <a:r>
              <a:rPr lang="en-US" altLang="zh-CN" b="0" dirty="0"/>
              <a:t>Bitmap</a:t>
            </a:r>
            <a:r>
              <a:rPr lang="zh-CN" altLang="en-US" b="0" dirty="0"/>
              <a:t>表示不同区间的占用存储在数据库中</a:t>
            </a:r>
          </a:p>
          <a:p>
            <a:r>
              <a:rPr lang="zh-CN" altLang="en-US" b="0" dirty="0"/>
              <a:t>利用</a:t>
            </a:r>
            <a:r>
              <a:rPr lang="en-US" altLang="zh-CN" b="0" dirty="0"/>
              <a:t>01</a:t>
            </a:r>
            <a:r>
              <a:rPr lang="zh-CN" altLang="en-US" b="0" dirty="0"/>
              <a:t>表示到达，利用</a:t>
            </a:r>
            <a:r>
              <a:rPr lang="en-US" altLang="zh-CN" b="0" dirty="0"/>
              <a:t>10</a:t>
            </a:r>
            <a:r>
              <a:rPr lang="zh-CN" altLang="en-US" b="0" dirty="0"/>
              <a:t>表示出发，允许到达站和出发站重叠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A62038"/>
              </a:buClr>
              <a:buSzTx/>
              <a:buFont typeface="Wingdings" panose="05000000000000000000" pitchFamily="2" charset="2"/>
              <a:buNone/>
              <a:defRPr/>
            </a:pPr>
            <a:endParaRPr lang="zh-CN" altLang="en-US" b="0" dirty="0">
              <a:effectLst/>
            </a:endParaRPr>
          </a:p>
        </p:txBody>
      </p:sp>
      <p:sp>
        <p:nvSpPr>
          <p:cNvPr id="43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48644C6-89F0-466C-949F-E70AD72679A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E0CFBD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E0CFBD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205"/>
          <p:cNvSpPr txBox="1"/>
          <p:nvPr/>
        </p:nvSpPr>
        <p:spPr>
          <a:xfrm>
            <a:off x="4976345" y="5091195"/>
            <a:ext cx="5438189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000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成员贡献或分工</a:t>
            </a:r>
          </a:p>
        </p:txBody>
      </p:sp>
      <p:sp>
        <p:nvSpPr>
          <p:cNvPr id="46" name="Object 207"/>
          <p:cNvSpPr txBox="1"/>
          <p:nvPr/>
        </p:nvSpPr>
        <p:spPr>
          <a:xfrm>
            <a:off x="4950946" y="2331006"/>
            <a:ext cx="5463589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000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架构与关键技术</a:t>
            </a:r>
          </a:p>
        </p:txBody>
      </p:sp>
      <p:sp>
        <p:nvSpPr>
          <p:cNvPr id="47" name="Object 209"/>
          <p:cNvSpPr txBox="1"/>
          <p:nvPr/>
        </p:nvSpPr>
        <p:spPr>
          <a:xfrm>
            <a:off x="4944595" y="949491"/>
            <a:ext cx="5469940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000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产品特色与创意</a:t>
            </a:r>
            <a:endParaRPr lang="zh-CN" altLang="en-US" sz="900" spc="3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Object 205"/>
          <p:cNvSpPr txBox="1"/>
          <p:nvPr/>
        </p:nvSpPr>
        <p:spPr>
          <a:xfrm>
            <a:off x="4976345" y="3712521"/>
            <a:ext cx="5438189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000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经验教训</a:t>
            </a:r>
          </a:p>
        </p:txBody>
      </p:sp>
      <p:sp>
        <p:nvSpPr>
          <p:cNvPr id="49" name="灯片编号占位符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架构与关键技术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/>
              <a:t>4.</a:t>
            </a:r>
            <a:r>
              <a:rPr lang="zh-CN" altLang="en-US"/>
              <a:t>候补订单</a:t>
            </a:r>
          </a:p>
          <a:p>
            <a:pPr marL="0" indent="0">
              <a:buNone/>
            </a:pPr>
            <a:r>
              <a:rPr lang="en-US" altLang="zh-CN"/>
              <a:t>4.1 Controller</a:t>
            </a:r>
            <a:r>
              <a:rPr lang="zh-CN" altLang="en-US"/>
              <a:t>层</a:t>
            </a:r>
          </a:p>
          <a:p>
            <a:pPr marL="0" indent="0">
              <a:buNone/>
            </a:pPr>
            <a:r>
              <a:rPr lang="en-US" altLang="zh-CN" sz="1000" b="0"/>
              <a:t>@RestController</a:t>
            </a:r>
          </a:p>
          <a:p>
            <a:pPr marL="0" indent="0">
              <a:buNone/>
            </a:pPr>
            <a:r>
              <a:rPr lang="en-US" altLang="zh-CN" sz="1000" b="0"/>
              <a:t>@RequestMapping("/api/waitlist")</a:t>
            </a:r>
          </a:p>
          <a:p>
            <a:pPr marL="0" indent="0">
              <a:buNone/>
            </a:pPr>
            <a:r>
              <a:rPr lang="en-US" altLang="zh-CN" sz="1000" b="0"/>
              <a:t>public class WaitlistOrderController {</a:t>
            </a:r>
          </a:p>
          <a:p>
            <a:pPr marL="0" indent="0">
              <a:buNone/>
            </a:pPr>
            <a:r>
              <a:rPr lang="en-US" altLang="zh-CN" sz="1000" b="0"/>
              <a:t>    </a:t>
            </a:r>
          </a:p>
          <a:p>
            <a:pPr marL="0" indent="0">
              <a:buNone/>
            </a:pPr>
            <a:r>
              <a:rPr lang="en-US" altLang="zh-CN" sz="1000" b="0"/>
              <a:t>    @PostMapping("/create")</a:t>
            </a:r>
          </a:p>
          <a:p>
            <a:pPr marL="0" indent="0">
              <a:buNone/>
            </a:pPr>
            <a:r>
              <a:rPr lang="en-US" altLang="zh-CN" sz="1000" b="0"/>
              <a:t>    public ResponseEntity&lt;BookingResponse&gt; createWaitlistOrder(@RequestBody BookingRequest request)</a:t>
            </a:r>
          </a:p>
          <a:p>
            <a:pPr marL="0" indent="0">
              <a:buNone/>
            </a:pPr>
            <a:r>
              <a:rPr lang="en-US" altLang="zh-CN" sz="1000" b="0"/>
              <a:t>    </a:t>
            </a:r>
          </a:p>
          <a:p>
            <a:pPr marL="0" indent="0">
              <a:buNone/>
            </a:pPr>
            <a:r>
              <a:rPr lang="en-US" altLang="zh-CN" sz="1000" b="0"/>
              <a:t>    @PostMapping("/pay")</a:t>
            </a:r>
          </a:p>
          <a:p>
            <a:pPr marL="0" indent="0">
              <a:buNone/>
            </a:pPr>
            <a:r>
              <a:rPr lang="en-US" altLang="zh-CN" sz="1000" b="0"/>
              <a:t>    public ResponseEntity&lt;BookingResponse&gt; payWaitlistOrder(@RequestParam Long waitlistId, @RequestParam Long userId)</a:t>
            </a:r>
          </a:p>
          <a:p>
            <a:pPr marL="0" indent="0">
              <a:buNone/>
            </a:pPr>
            <a:r>
              <a:rPr lang="en-US" altLang="zh-CN" sz="1000" b="0"/>
              <a:t>}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架构与关键技术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4.2 Service</a:t>
            </a:r>
            <a:r>
              <a:rPr lang="zh-CN" altLang="en-US"/>
              <a:t>层（核心）</a:t>
            </a:r>
          </a:p>
          <a:p>
            <a:pPr marL="0" indent="0">
              <a:buNone/>
            </a:pPr>
            <a:r>
              <a:rPr lang="zh-CN" altLang="en-US" sz="1200"/>
              <a:t> </a:t>
            </a:r>
            <a:r>
              <a:rPr lang="en-US" altLang="zh-CN" sz="800"/>
              <a:t>public class WaitlistOrderServiceImpl implements WaitlistOrderService {</a:t>
            </a:r>
          </a:p>
          <a:p>
            <a:pPr marL="0" indent="0">
              <a:buNone/>
            </a:pPr>
            <a:r>
              <a:rPr lang="en-US" altLang="zh-CN" sz="800"/>
              <a:t>    @Transactional</a:t>
            </a:r>
          </a:p>
          <a:p>
            <a:pPr marL="0" indent="0">
              <a:buNone/>
            </a:pPr>
            <a:r>
              <a:rPr lang="en-US" altLang="zh-CN" sz="800"/>
              <a:t>    public BookingResponse createWaitlistOrder(BookingRequest request) {</a:t>
            </a:r>
          </a:p>
          <a:p>
            <a:pPr marL="0" indent="0">
              <a:buNone/>
            </a:pPr>
            <a:r>
              <a:rPr lang="en-US" altLang="zh-CN" sz="800"/>
              <a:t>        // 1. </a:t>
            </a:r>
            <a:r>
              <a:rPr lang="zh-CN" altLang="en-US" sz="800"/>
              <a:t>验证用户和乘客信息</a:t>
            </a:r>
          </a:p>
          <a:p>
            <a:pPr marL="0" indent="0">
              <a:buNone/>
            </a:pPr>
            <a:r>
              <a:rPr lang="en-US" altLang="zh-CN" sz="800"/>
              <a:t>        // 2. </a:t>
            </a:r>
            <a:r>
              <a:rPr lang="zh-CN" altLang="en-US" sz="800"/>
              <a:t>生成候补订单号（</a:t>
            </a:r>
            <a:r>
              <a:rPr lang="en-US" altLang="zh-CN" sz="800"/>
              <a:t>WL</a:t>
            </a:r>
            <a:r>
              <a:rPr lang="zh-CN" altLang="en-US" sz="800"/>
              <a:t>前缀）</a:t>
            </a:r>
          </a:p>
          <a:p>
            <a:pPr marL="0" indent="0">
              <a:buNone/>
            </a:pPr>
            <a:r>
              <a:rPr lang="en-US" altLang="zh-CN" sz="800"/>
              <a:t>        // 3. </a:t>
            </a:r>
            <a:r>
              <a:rPr lang="zh-CN" altLang="en-US" sz="800"/>
              <a:t>计算总金额和过期时间（发车前</a:t>
            </a:r>
            <a:r>
              <a:rPr lang="en-US" altLang="zh-CN" sz="800"/>
              <a:t>2</a:t>
            </a:r>
            <a:r>
              <a:rPr lang="zh-CN" altLang="en-US" sz="800"/>
              <a:t>小时）</a:t>
            </a:r>
          </a:p>
          <a:p>
            <a:pPr marL="0" indent="0">
              <a:buNone/>
            </a:pPr>
            <a:r>
              <a:rPr lang="en-US" altLang="zh-CN" sz="800"/>
              <a:t>        // 4. </a:t>
            </a:r>
            <a:r>
              <a:rPr lang="zh-CN" altLang="en-US" sz="800"/>
              <a:t>创建候补订单（</a:t>
            </a:r>
            <a:r>
              <a:rPr lang="en-US" altLang="zh-CN" sz="800"/>
              <a:t>waitlist_orders</a:t>
            </a:r>
            <a:r>
              <a:rPr lang="zh-CN" altLang="en-US" sz="800"/>
              <a:t>表）</a:t>
            </a:r>
          </a:p>
          <a:p>
            <a:pPr marL="0" indent="0">
              <a:buNone/>
            </a:pPr>
            <a:r>
              <a:rPr lang="en-US" altLang="zh-CN" sz="800"/>
              <a:t>        // 5. </a:t>
            </a:r>
            <a:r>
              <a:rPr lang="zh-CN" altLang="en-US" sz="800"/>
              <a:t>创建候补订单项（</a:t>
            </a:r>
            <a:r>
              <a:rPr lang="en-US" altLang="zh-CN" sz="800"/>
              <a:t>waitlist_items</a:t>
            </a:r>
            <a:r>
              <a:rPr lang="zh-CN" altLang="en-US" sz="800"/>
              <a:t>表）</a:t>
            </a:r>
          </a:p>
          <a:p>
            <a:pPr marL="0" indent="0">
              <a:buNone/>
            </a:pPr>
            <a:r>
              <a:rPr lang="en-US" altLang="zh-CN" sz="800"/>
              <a:t>        // 6. </a:t>
            </a:r>
            <a:r>
              <a:rPr lang="zh-CN" altLang="en-US" sz="800"/>
              <a:t>返回候补订单信息</a:t>
            </a:r>
          </a:p>
          <a:p>
            <a:pPr marL="0" indent="0">
              <a:buNone/>
            </a:pPr>
            <a:r>
              <a:rPr lang="en-US" altLang="zh-CN" sz="800"/>
              <a:t>    }</a:t>
            </a:r>
          </a:p>
          <a:p>
            <a:pPr marL="0" indent="0">
              <a:buNone/>
            </a:pPr>
            <a:r>
              <a:rPr lang="en-US" altLang="zh-CN" sz="800"/>
              <a:t>    @Transactional</a:t>
            </a:r>
          </a:p>
          <a:p>
            <a:pPr marL="0" indent="0">
              <a:buNone/>
            </a:pPr>
            <a:r>
              <a:rPr lang="en-US" altLang="zh-CN" sz="800"/>
              <a:t>    public BookingResponse payWaitlistOrder(Long waitlistId, Long userId) {</a:t>
            </a:r>
          </a:p>
          <a:p>
            <a:pPr marL="0" indent="0">
              <a:buNone/>
            </a:pPr>
            <a:r>
              <a:rPr lang="en-US" altLang="zh-CN" sz="800"/>
              <a:t>        // 1. </a:t>
            </a:r>
            <a:r>
              <a:rPr lang="zh-CN" altLang="en-US" sz="800"/>
              <a:t>验证候补订单存在性和权限</a:t>
            </a:r>
          </a:p>
          <a:p>
            <a:pPr marL="0" indent="0">
              <a:buNone/>
            </a:pPr>
            <a:r>
              <a:rPr lang="en-US" altLang="zh-CN" sz="800"/>
              <a:t>        // 2. </a:t>
            </a:r>
            <a:r>
              <a:rPr lang="zh-CN" altLang="en-US" sz="800"/>
              <a:t>更新候补订单状态为待兑现</a:t>
            </a:r>
          </a:p>
          <a:p>
            <a:pPr marL="0" indent="0">
              <a:buNone/>
            </a:pPr>
            <a:r>
              <a:rPr lang="en-US" altLang="zh-CN" sz="800"/>
              <a:t>        // 3. </a:t>
            </a:r>
            <a:r>
              <a:rPr lang="zh-CN" altLang="en-US" sz="800"/>
              <a:t>更新候补订单项状态为待兑现</a:t>
            </a:r>
          </a:p>
          <a:p>
            <a:pPr marL="0" indent="0">
              <a:buNone/>
            </a:pPr>
            <a:r>
              <a:rPr lang="en-US" altLang="zh-CN" sz="800"/>
              <a:t>    }</a:t>
            </a:r>
          </a:p>
          <a:p>
            <a:pPr marL="0" indent="0">
              <a:buNone/>
            </a:pPr>
            <a:r>
              <a:rPr lang="en-US" altLang="zh-CN" sz="800"/>
              <a:t>}</a:t>
            </a:r>
          </a:p>
          <a:p>
            <a:pPr marL="0" indent="0">
              <a:buNone/>
            </a:pPr>
            <a:endParaRPr lang="zh-CN" altLang="en-US" sz="8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架构与关键技术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4.3 DAO/Repository</a:t>
            </a:r>
            <a:r>
              <a:rPr lang="zh-CN" altLang="en-US"/>
              <a:t>层</a:t>
            </a:r>
          </a:p>
          <a:p>
            <a:pPr marL="0" indent="0">
              <a:buNone/>
            </a:pPr>
            <a:r>
              <a:rPr lang="en-US" altLang="zh-CN" sz="1000"/>
              <a:t>public interface WaitlistOrderRepository extends JpaRepository&lt;WaitlistOrder, Long&gt; {</a:t>
            </a:r>
          </a:p>
          <a:p>
            <a:pPr marL="0" indent="0">
              <a:buNone/>
            </a:pPr>
            <a:r>
              <a:rPr lang="en-US" altLang="zh-CN" sz="1000"/>
              <a:t>    </a:t>
            </a:r>
          </a:p>
          <a:p>
            <a:pPr marL="0" indent="0">
              <a:buNone/>
            </a:pPr>
            <a:r>
              <a:rPr lang="en-US" altLang="zh-CN" sz="1000"/>
              <a:t>    @Query("SELECT wo FROM WaitlistOrder wo WHERE wo.orderStatus = 1 AND wo.expireTime &gt; :now ORDER BY wo.orderTime ASC")</a:t>
            </a:r>
          </a:p>
          <a:p>
            <a:pPr marL="0" indent="0">
              <a:buNone/>
            </a:pPr>
            <a:r>
              <a:rPr lang="en-US" altLang="zh-CN" sz="1000"/>
              <a:t>    List&lt;WaitlistOrder&gt; findPendingFulfillmentOrders(@Param("now") LocalDateTime now);</a:t>
            </a:r>
          </a:p>
          <a:p>
            <a:pPr marL="0" indent="0">
              <a:buNone/>
            </a:pPr>
            <a:r>
              <a:rPr lang="en-US" altLang="zh-CN" sz="1000"/>
              <a:t>}</a:t>
            </a:r>
          </a:p>
          <a:p>
            <a:pPr marL="0" indent="0">
              <a:buNone/>
            </a:pPr>
            <a:endParaRPr lang="en-US" altLang="zh-CN" sz="1000"/>
          </a:p>
          <a:p>
            <a:pPr marL="0" indent="0">
              <a:buNone/>
            </a:pPr>
            <a:r>
              <a:rPr lang="en-US" altLang="zh-CN" sz="1000"/>
              <a:t>@Repository</a:t>
            </a:r>
          </a:p>
          <a:p>
            <a:pPr marL="0" indent="0">
              <a:buNone/>
            </a:pPr>
            <a:r>
              <a:rPr lang="en-US" altLang="zh-CN" sz="1000"/>
              <a:t>public interface WaitlistItemRepository extends JpaRepository&lt;WaitlistItem, Long&gt; {</a:t>
            </a:r>
          </a:p>
          <a:p>
            <a:pPr marL="0" indent="0">
              <a:buNone/>
            </a:pPr>
            <a:r>
              <a:rPr lang="en-US" altLang="zh-CN" sz="1000"/>
              <a:t>    </a:t>
            </a:r>
          </a:p>
          <a:p>
            <a:pPr marL="0" indent="0">
              <a:buNone/>
            </a:pPr>
            <a:r>
              <a:rPr lang="en-US" altLang="zh-CN" sz="1000"/>
              <a:t>    @Query("SELECT wi FROM WaitlistItem wi WHERE wi.waitlistId = :waitlistId AND wi.itemStatus = 1")</a:t>
            </a:r>
          </a:p>
          <a:p>
            <a:pPr marL="0" indent="0">
              <a:buNone/>
            </a:pPr>
            <a:r>
              <a:rPr lang="en-US" altLang="zh-CN" sz="1000"/>
              <a:t>    List&lt;WaitlistItem&gt; findPendingItemsByWaitlistId(@Param("waitlistId") Long waitlistId);</a:t>
            </a:r>
          </a:p>
          <a:p>
            <a:pPr marL="0" indent="0">
              <a:buNone/>
            </a:pPr>
            <a:r>
              <a:rPr lang="en-US" altLang="zh-CN" sz="1000"/>
              <a:t>}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架构与关键技术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4.4 </a:t>
            </a:r>
            <a:r>
              <a:rPr lang="zh-CN" altLang="en-US"/>
              <a:t>关键技术</a:t>
            </a:r>
          </a:p>
          <a:p>
            <a:r>
              <a:rPr lang="zh-CN" altLang="en-US" sz="1600"/>
              <a:t>使用</a:t>
            </a:r>
            <a:r>
              <a:rPr lang="en-US" altLang="zh-CN" sz="1600"/>
              <a:t>@Transactional</a:t>
            </a:r>
            <a:r>
              <a:rPr lang="zh-CN" altLang="en-US" sz="1600"/>
              <a:t>注解保证候补订单创建、支付、兑现的原子性操作</a:t>
            </a:r>
          </a:p>
          <a:p>
            <a:r>
              <a:rPr lang="zh-CN" altLang="en-US" sz="1600"/>
              <a:t>库存回滚时立即更新缓存，触发候补订单兑现检查</a:t>
            </a:r>
          </a:p>
          <a:p>
            <a:r>
              <a:rPr lang="zh-CN" altLang="en-US" sz="1600"/>
              <a:t>确保同一时间只有一个线程能处理特定库存的候补订单兑现，避免重复兑现</a:t>
            </a:r>
          </a:p>
          <a:p>
            <a:r>
              <a:rPr lang="zh-CN" altLang="en-US" sz="1600"/>
              <a:t>使用</a:t>
            </a:r>
            <a:r>
              <a:rPr lang="en-US" altLang="zh-CN" sz="1600"/>
              <a:t>@Async</a:t>
            </a:r>
            <a:r>
              <a:rPr lang="zh-CN" altLang="en-US" sz="1600"/>
              <a:t>注解实现异步兑现检查，库存回滚时自动触发候补订单兑现，不阻塞主业务流程</a:t>
            </a:r>
          </a:p>
          <a:p>
            <a:r>
              <a:rPr lang="zh-CN" altLang="en-US" sz="1600"/>
              <a:t>按候补订单创建时间升序排序，确保先创建的优先兑现，实现</a:t>
            </a:r>
            <a:r>
              <a:rPr lang="en-US" altLang="zh-CN" sz="1600"/>
              <a:t>FIFO</a:t>
            </a:r>
            <a:r>
              <a:rPr lang="zh-CN" altLang="en-US" sz="1600"/>
              <a:t>（先进先出）的候补队列管理</a:t>
            </a:r>
          </a:p>
          <a:p>
            <a:r>
              <a:rPr lang="zh-CN" altLang="en-US" sz="1600"/>
              <a:t>只有当候补订单的所有项都有库存时，才创建完整订单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48644C6-89F0-466C-949F-E70AD72679A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E0CFBD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E0CFBD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2" name="图片 5" descr="图示, 日程表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404" y="0"/>
            <a:ext cx="6681192" cy="6858000"/>
          </a:xfrm>
          <a:prstGeom prst="rect">
            <a:avLst/>
          </a:prstGeom>
        </p:spPr>
      </p:pic>
      <p:sp>
        <p:nvSpPr>
          <p:cNvPr id="53" name="文本框 52"/>
          <p:cNvSpPr txBox="1"/>
          <p:nvPr/>
        </p:nvSpPr>
        <p:spPr>
          <a:xfrm>
            <a:off x="874511" y="394515"/>
            <a:ext cx="1397000" cy="5778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 wrap="none">
            <a:spAutoFit/>
          </a:bodyPr>
          <a:lstStyle/>
          <a:p>
            <a:r>
              <a:rPr lang="zh-CN" sz="3200" b="1"/>
              <a:t>流程图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经验教训总结</a:t>
            </a:r>
            <a:endParaRPr lang="zh-CN" altLang="en-US" dirty="0"/>
          </a:p>
        </p:txBody>
      </p:sp>
      <p:sp>
        <p:nvSpPr>
          <p:cNvPr id="56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896223" y="1285811"/>
            <a:ext cx="10399554" cy="428637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1. </a:t>
            </a:r>
            <a:r>
              <a:rPr lang="zh-CN" altLang="en-US" dirty="0"/>
              <a:t>数据一致性与并发控制</a:t>
            </a:r>
          </a:p>
          <a:p>
            <a:r>
              <a:rPr lang="zh-CN" altLang="en-US" dirty="0"/>
              <a:t>经验</a:t>
            </a:r>
            <a:r>
              <a:rPr lang="zh-CN" altLang="en-US" b="0" dirty="0"/>
              <a:t>：高并发场景下，库存扣减、订单生成等需用分布式锁</a:t>
            </a:r>
            <a:r>
              <a:rPr lang="en-US" altLang="zh-CN" b="0" dirty="0"/>
              <a:t>/</a:t>
            </a:r>
            <a:r>
              <a:rPr lang="zh-CN" altLang="en-US" b="0" dirty="0"/>
              <a:t>乐观锁</a:t>
            </a:r>
            <a:r>
              <a:rPr lang="en-US" altLang="zh-CN" b="0" dirty="0"/>
              <a:t>/</a:t>
            </a:r>
            <a:r>
              <a:rPr lang="zh-CN" altLang="en-US" b="0" dirty="0"/>
              <a:t>原子操作，防止超卖和脏数据。</a:t>
            </a:r>
          </a:p>
          <a:p>
            <a:r>
              <a:rPr lang="zh-CN" altLang="en-US" dirty="0"/>
              <a:t>教训</a:t>
            </a:r>
            <a:r>
              <a:rPr lang="zh-CN" altLang="en-US" b="0" dirty="0"/>
              <a:t>：如果只靠数据库事务，极端并发下仍可能出现数据不一致，需引入</a:t>
            </a:r>
            <a:r>
              <a:rPr lang="en-US" altLang="zh-CN" b="0" dirty="0"/>
              <a:t>Redis</a:t>
            </a:r>
            <a:r>
              <a:rPr lang="zh-CN" altLang="en-US" b="0" dirty="0"/>
              <a:t>、</a:t>
            </a:r>
            <a:r>
              <a:rPr lang="en-US" altLang="zh-CN" b="0" dirty="0" err="1"/>
              <a:t>Redisson</a:t>
            </a:r>
            <a:r>
              <a:rPr lang="zh-CN" altLang="en-US" b="0" dirty="0"/>
              <a:t>等中间件。</a:t>
            </a:r>
            <a:endParaRPr lang="en-US" altLang="zh-CN" b="0" dirty="0"/>
          </a:p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前后端字段适配</a:t>
            </a:r>
          </a:p>
          <a:p>
            <a:r>
              <a:rPr lang="zh-CN" altLang="en-US" dirty="0"/>
              <a:t>经验</a:t>
            </a:r>
            <a:r>
              <a:rPr lang="zh-CN" altLang="en-US" b="0" dirty="0"/>
              <a:t>：</a:t>
            </a:r>
            <a:r>
              <a:rPr lang="en-US" altLang="zh-CN" b="0" dirty="0"/>
              <a:t>DTO</a:t>
            </a:r>
            <a:r>
              <a:rPr lang="zh-CN" altLang="en-US" b="0" dirty="0"/>
              <a:t>层专门为前端适配字段，减少前端适配成本，提升开发效率。</a:t>
            </a:r>
          </a:p>
          <a:p>
            <a:r>
              <a:rPr lang="zh-CN" altLang="en-US" dirty="0"/>
              <a:t>教训</a:t>
            </a:r>
            <a:r>
              <a:rPr lang="zh-CN" altLang="en-US" b="0" dirty="0"/>
              <a:t>：如果直接返回</a:t>
            </a:r>
            <a:r>
              <a:rPr lang="en-US" altLang="zh-CN" b="0" dirty="0"/>
              <a:t>Entity</a:t>
            </a:r>
            <a:r>
              <a:rPr lang="zh-CN" altLang="en-US" b="0" dirty="0"/>
              <a:t>，字段不一致会导致前端开发困难，接口易变更。</a:t>
            </a:r>
          </a:p>
          <a:p>
            <a:endParaRPr lang="zh-CN" altLang="en-US" b="0" dirty="0"/>
          </a:p>
          <a:p>
            <a:endParaRPr lang="zh-CN" altLang="en-US" b="0" dirty="0">
              <a:effectLst/>
            </a:endParaRPr>
          </a:p>
        </p:txBody>
      </p:sp>
      <p:sp>
        <p:nvSpPr>
          <p:cNvPr id="57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经验教训总结</a:t>
            </a:r>
            <a:endParaRPr lang="zh-CN" altLang="en-US" dirty="0"/>
          </a:p>
        </p:txBody>
      </p:sp>
      <p:sp>
        <p:nvSpPr>
          <p:cNvPr id="60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896223" y="1285811"/>
            <a:ext cx="10399554" cy="428637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3. </a:t>
            </a:r>
            <a:r>
              <a:rPr lang="zh-CN" altLang="en-US" dirty="0"/>
              <a:t>测试数据与环境隔离</a:t>
            </a:r>
          </a:p>
          <a:p>
            <a:r>
              <a:rPr lang="zh-CN" altLang="en-US" b="0" dirty="0"/>
              <a:t>经验：集成测试用事务回滚</a:t>
            </a:r>
            <a:r>
              <a:rPr lang="en-US" altLang="zh-CN" b="0" dirty="0"/>
              <a:t>/</a:t>
            </a:r>
            <a:r>
              <a:rPr lang="zh-CN" altLang="en-US" b="0" dirty="0"/>
              <a:t>内存数据库，避免脏数据影响结果。</a:t>
            </a:r>
          </a:p>
          <a:p>
            <a:r>
              <a:rPr lang="zh-CN" altLang="en-US" b="0" dirty="0"/>
              <a:t>教训：如果测试用例与真实数据库混用，容易因历史数据导致断言失败，影响</a:t>
            </a:r>
            <a:r>
              <a:rPr lang="en-US" altLang="zh-CN" b="0" dirty="0"/>
              <a:t>CI/CD</a:t>
            </a:r>
            <a:r>
              <a:rPr lang="zh-CN" altLang="en-US" b="0" dirty="0"/>
              <a:t>稳定性。</a:t>
            </a:r>
          </a:p>
          <a:p>
            <a:pPr marL="0" indent="0">
              <a:buNone/>
            </a:pPr>
            <a:r>
              <a:rPr lang="en-US" altLang="zh-CN" dirty="0"/>
              <a:t>4. </a:t>
            </a:r>
            <a:r>
              <a:rPr lang="zh-CN" altLang="en-US" dirty="0"/>
              <a:t>复杂</a:t>
            </a:r>
            <a:r>
              <a:rPr lang="en-US" altLang="zh-CN" dirty="0"/>
              <a:t>SQL</a:t>
            </a:r>
            <a:r>
              <a:rPr lang="zh-CN" altLang="en-US" dirty="0"/>
              <a:t>与</a:t>
            </a:r>
            <a:r>
              <a:rPr lang="en-US" altLang="zh-CN" dirty="0"/>
              <a:t>ORM</a:t>
            </a:r>
            <a:r>
              <a:rPr lang="zh-CN" altLang="en-US" dirty="0"/>
              <a:t>结合</a:t>
            </a:r>
          </a:p>
          <a:p>
            <a:r>
              <a:rPr lang="zh-CN" altLang="en-US" b="0" dirty="0"/>
              <a:t>经验：复杂业务用</a:t>
            </a:r>
            <a:r>
              <a:rPr lang="en-US" altLang="zh-CN" b="0" dirty="0" err="1"/>
              <a:t>MyBatis</a:t>
            </a:r>
            <a:r>
              <a:rPr lang="zh-CN" altLang="en-US" b="0" dirty="0"/>
              <a:t>手写</a:t>
            </a:r>
            <a:r>
              <a:rPr lang="en-US" altLang="zh-CN" b="0" dirty="0"/>
              <a:t>SQL</a:t>
            </a:r>
            <a:r>
              <a:rPr lang="zh-CN" altLang="en-US" b="0" dirty="0"/>
              <a:t>，简单</a:t>
            </a:r>
            <a:r>
              <a:rPr lang="en-US" altLang="zh-CN" b="0" dirty="0"/>
              <a:t>CRUD</a:t>
            </a:r>
            <a:r>
              <a:rPr lang="zh-CN" altLang="en-US" b="0" dirty="0"/>
              <a:t>用</a:t>
            </a:r>
            <a:r>
              <a:rPr lang="en-US" altLang="zh-CN" b="0" dirty="0"/>
              <a:t>JPA</a:t>
            </a:r>
            <a:r>
              <a:rPr lang="zh-CN" altLang="en-US" b="0" dirty="0"/>
              <a:t>，灵活高效。</a:t>
            </a:r>
          </a:p>
          <a:p>
            <a:r>
              <a:rPr lang="zh-CN" altLang="en-US" b="0" dirty="0"/>
              <a:t>教训：全用</a:t>
            </a:r>
            <a:r>
              <a:rPr lang="en-US" altLang="zh-CN" b="0" dirty="0"/>
              <a:t>JPA</a:t>
            </a:r>
            <a:r>
              <a:rPr lang="zh-CN" altLang="en-US" b="0" dirty="0"/>
              <a:t>时，复杂联表</a:t>
            </a:r>
            <a:r>
              <a:rPr lang="en-US" altLang="zh-CN" b="0" dirty="0"/>
              <a:t>/</a:t>
            </a:r>
            <a:r>
              <a:rPr lang="zh-CN" altLang="en-US" b="0" dirty="0"/>
              <a:t>动态</a:t>
            </a:r>
            <a:r>
              <a:rPr lang="en-US" altLang="zh-CN" b="0" dirty="0"/>
              <a:t>SQL</a:t>
            </a:r>
            <a:r>
              <a:rPr lang="zh-CN" altLang="en-US" b="0" dirty="0"/>
              <a:t>难以维护；全用</a:t>
            </a:r>
            <a:r>
              <a:rPr lang="en-US" altLang="zh-CN" b="0" dirty="0" err="1"/>
              <a:t>MyBatis</a:t>
            </a:r>
            <a:r>
              <a:rPr lang="zh-CN" altLang="en-US" b="0" dirty="0"/>
              <a:t>时，简单</a:t>
            </a:r>
            <a:r>
              <a:rPr lang="en-US" altLang="zh-CN" b="0" dirty="0"/>
              <a:t>CRUD</a:t>
            </a:r>
            <a:r>
              <a:rPr lang="zh-CN" altLang="en-US" b="0" dirty="0"/>
              <a:t>冗余代码多。</a:t>
            </a:r>
          </a:p>
          <a:p>
            <a:endParaRPr lang="zh-CN" altLang="en-US" b="0" dirty="0"/>
          </a:p>
          <a:p>
            <a:endParaRPr lang="zh-CN" altLang="en-US" b="0" dirty="0">
              <a:effectLst/>
            </a:endParaRPr>
          </a:p>
        </p:txBody>
      </p:sp>
      <p:sp>
        <p:nvSpPr>
          <p:cNvPr id="61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经验教训总结</a:t>
            </a:r>
            <a:endParaRPr lang="zh-CN" altLang="en-US" dirty="0"/>
          </a:p>
        </p:txBody>
      </p:sp>
      <p:sp>
        <p:nvSpPr>
          <p:cNvPr id="64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892372" y="1285811"/>
            <a:ext cx="10399554" cy="428637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5. </a:t>
            </a:r>
            <a:r>
              <a:rPr lang="zh-CN" altLang="en-US" dirty="0"/>
              <a:t>业务解耦与扩展性</a:t>
            </a:r>
          </a:p>
          <a:p>
            <a:r>
              <a:rPr lang="zh-CN" altLang="en-US" b="0" dirty="0"/>
              <a:t>经验：分层架构、接口抽象、</a:t>
            </a:r>
            <a:r>
              <a:rPr lang="en-US" altLang="zh-CN" b="0" dirty="0"/>
              <a:t>DTO</a:t>
            </a:r>
            <a:r>
              <a:rPr lang="zh-CN" altLang="en-US" b="0" dirty="0"/>
              <a:t>分离，便于后续功能扩展和维护。</a:t>
            </a:r>
          </a:p>
          <a:p>
            <a:r>
              <a:rPr lang="zh-CN" altLang="en-US" b="0" dirty="0"/>
              <a:t>教训：如果</a:t>
            </a:r>
            <a:r>
              <a:rPr lang="en-US" altLang="zh-CN" b="0" dirty="0"/>
              <a:t>Controller/Service/DAO</a:t>
            </a:r>
            <a:r>
              <a:rPr lang="zh-CN" altLang="en-US" b="0" dirty="0"/>
              <a:t>耦合严重，后期维护和新需求实现会非常痛苦。</a:t>
            </a:r>
          </a:p>
          <a:p>
            <a:pPr marL="0" indent="0">
              <a:buNone/>
            </a:pPr>
            <a:r>
              <a:rPr lang="en-US" altLang="zh-CN" dirty="0"/>
              <a:t>6. </a:t>
            </a:r>
            <a:r>
              <a:rPr lang="zh-CN" altLang="en-US" dirty="0"/>
              <a:t>真实场景还原与用户体验</a:t>
            </a:r>
          </a:p>
          <a:p>
            <a:r>
              <a:rPr lang="zh-CN" altLang="en-US" b="0" dirty="0"/>
              <a:t>经验：模拟真实购票流程，细节还原（如候补、退改签、实名制等），提升产品实用性和教学价值。</a:t>
            </a:r>
          </a:p>
          <a:p>
            <a:r>
              <a:rPr lang="zh-CN" altLang="en-US" b="0" dirty="0"/>
              <a:t>教训：如果只做简单</a:t>
            </a:r>
            <a:r>
              <a:rPr lang="en-US" altLang="zh-CN" b="0" dirty="0"/>
              <a:t>Demo</a:t>
            </a:r>
            <a:r>
              <a:rPr lang="zh-CN" altLang="en-US" b="0" dirty="0"/>
              <a:t>，缺乏真实业务细节，难以锻炼和展示工程能力。</a:t>
            </a:r>
          </a:p>
          <a:p>
            <a:endParaRPr lang="zh-CN" altLang="en-US" b="0" dirty="0"/>
          </a:p>
          <a:p>
            <a:endParaRPr lang="zh-CN" altLang="en-US" b="0" dirty="0">
              <a:effectLst/>
            </a:endParaRPr>
          </a:p>
        </p:txBody>
      </p:sp>
      <p:sp>
        <p:nvSpPr>
          <p:cNvPr id="65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595160" y="2667000"/>
            <a:ext cx="7054894" cy="1066800"/>
          </a:xfrm>
        </p:spPr>
        <p:txBody>
          <a:bodyPr/>
          <a:lstStyle/>
          <a:p>
            <a:pPr algn="ctr"/>
            <a:r>
              <a:rPr lang="zh-CN" altLang="en-US" sz="6600" dirty="0"/>
              <a:t>感谢您的关注</a:t>
            </a:r>
            <a:endParaRPr lang="en-US" altLang="zh-CN" sz="6600" dirty="0"/>
          </a:p>
          <a:p>
            <a:pPr algn="ctr"/>
            <a:r>
              <a:rPr lang="en-US" altLang="zh-CN" sz="3600" b="0" dirty="0"/>
              <a:t>THANK YOU</a:t>
            </a:r>
            <a:endParaRPr lang="zh-CN" altLang="en-US" sz="3600" b="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产品特色与创意</a:t>
            </a:r>
            <a:endParaRPr lang="zh-CN" altLang="en-US" dirty="0"/>
          </a:p>
        </p:txBody>
      </p:sp>
      <p:sp>
        <p:nvSpPr>
          <p:cNvPr id="70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 </a:t>
            </a:r>
            <a:r>
              <a:rPr lang="zh-CN" altLang="en-US" dirty="0"/>
              <a:t>真实场景还原</a:t>
            </a:r>
          </a:p>
          <a:p>
            <a:r>
              <a:rPr lang="zh-CN" altLang="en-US" b="0" dirty="0"/>
              <a:t>模拟了中国高铁购票的完整业务流程，包括车次查询、余票展示、订单管理、乘客管理、支付、退改签、候补等。</a:t>
            </a:r>
          </a:p>
          <a:p>
            <a:r>
              <a:rPr lang="zh-CN" altLang="en-US" b="0" dirty="0"/>
              <a:t>前端</a:t>
            </a:r>
            <a:r>
              <a:rPr lang="en-US" altLang="zh-CN" b="0" dirty="0"/>
              <a:t>UI</a:t>
            </a:r>
            <a:r>
              <a:rPr lang="zh-CN" altLang="en-US" b="0" dirty="0"/>
              <a:t>和交互贴近真实</a:t>
            </a:r>
            <a:r>
              <a:rPr lang="en-US" altLang="zh-CN" b="0" dirty="0"/>
              <a:t>12306</a:t>
            </a:r>
            <a:r>
              <a:rPr lang="zh-CN" altLang="en-US" b="0" dirty="0"/>
              <a:t>体验，便于用户理解和上手。</a:t>
            </a:r>
            <a:endParaRPr lang="en-US" altLang="zh-CN" b="0" dirty="0"/>
          </a:p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多维度车次查询</a:t>
            </a:r>
          </a:p>
          <a:p>
            <a:r>
              <a:rPr lang="zh-CN" altLang="en-US" b="0" dirty="0"/>
              <a:t>支持按时间、地点、车次号、席别等多条件组合查询。</a:t>
            </a:r>
          </a:p>
        </p:txBody>
      </p:sp>
      <p:sp>
        <p:nvSpPr>
          <p:cNvPr id="71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产品特色与创意</a:t>
            </a:r>
            <a:endParaRPr lang="zh-CN" altLang="en-US" dirty="0"/>
          </a:p>
        </p:txBody>
      </p:sp>
      <p:sp>
        <p:nvSpPr>
          <p:cNvPr id="74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3. </a:t>
            </a:r>
            <a:r>
              <a:rPr lang="zh-CN" altLang="en-US" dirty="0"/>
              <a:t>订单与乘客管理</a:t>
            </a:r>
          </a:p>
          <a:p>
            <a:r>
              <a:rPr lang="zh-CN" altLang="en-US" b="0" dirty="0"/>
              <a:t>支持多乘客、多订单管理，订单状态（待支付、已支付、已完成、已取消）全流程跟踪。</a:t>
            </a:r>
          </a:p>
          <a:p>
            <a:r>
              <a:rPr lang="zh-CN" altLang="en-US" b="0" dirty="0"/>
              <a:t>乘客信息与用户账户分离，支持亲友代买、实名制等场景。</a:t>
            </a:r>
          </a:p>
          <a:p>
            <a:pPr marL="0" indent="0">
              <a:buNone/>
            </a:pPr>
            <a:r>
              <a:rPr lang="en-US" altLang="zh-CN" dirty="0"/>
              <a:t>4. </a:t>
            </a:r>
            <a:r>
              <a:rPr lang="zh-CN" altLang="en-US" dirty="0"/>
              <a:t>真实库存与并发控制</a:t>
            </a:r>
          </a:p>
          <a:p>
            <a:r>
              <a:rPr lang="zh-CN" altLang="en-US" b="0" dirty="0"/>
              <a:t>票务库存与车厢席别、余票、价格等强关联，支持高并发下的余票扣减与乐观锁。</a:t>
            </a:r>
          </a:p>
          <a:p>
            <a:r>
              <a:rPr lang="zh-CN" altLang="en-US" b="0" dirty="0"/>
              <a:t>候补购票、退票、改签等复杂业务流程实现。</a:t>
            </a:r>
            <a:endParaRPr lang="zh-CN" altLang="en-US" b="0" dirty="0">
              <a:effectLst/>
            </a:endParaRPr>
          </a:p>
        </p:txBody>
      </p:sp>
      <p:sp>
        <p:nvSpPr>
          <p:cNvPr id="75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产品特色与创意</a:t>
            </a:r>
            <a:endParaRPr lang="zh-CN" altLang="en-US" dirty="0"/>
          </a:p>
        </p:txBody>
      </p:sp>
      <p:sp>
        <p:nvSpPr>
          <p:cNvPr id="78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5. </a:t>
            </a:r>
            <a:r>
              <a:rPr lang="zh-CN" altLang="en-US" dirty="0"/>
              <a:t>技术创新</a:t>
            </a:r>
          </a:p>
          <a:p>
            <a:r>
              <a:rPr lang="zh-CN" altLang="en-US" b="0" dirty="0"/>
              <a:t>前后端分离，接口设计规范，</a:t>
            </a:r>
            <a:r>
              <a:rPr lang="en-US" altLang="zh-CN" b="0" dirty="0"/>
              <a:t>DTO</a:t>
            </a:r>
            <a:r>
              <a:rPr lang="zh-CN" altLang="en-US" b="0" dirty="0"/>
              <a:t>适配前端字段，便于快速对接和二次开发。</a:t>
            </a:r>
          </a:p>
          <a:p>
            <a:r>
              <a:rPr lang="zh-CN" altLang="en-US" b="0" dirty="0"/>
              <a:t>支持</a:t>
            </a:r>
            <a:r>
              <a:rPr lang="en-US" altLang="zh-CN" b="0" dirty="0"/>
              <a:t>Redis</a:t>
            </a:r>
            <a:r>
              <a:rPr lang="zh-CN" altLang="en-US" b="0" dirty="0"/>
              <a:t>缓存、</a:t>
            </a:r>
            <a:r>
              <a:rPr lang="en-US" altLang="zh-CN" b="0" dirty="0" err="1"/>
              <a:t>Redisson</a:t>
            </a:r>
            <a:r>
              <a:rPr lang="zh-CN" altLang="en-US" b="0" dirty="0"/>
              <a:t>分布式锁、</a:t>
            </a:r>
            <a:r>
              <a:rPr lang="en-US" altLang="zh-CN" b="0" dirty="0"/>
              <a:t>RabbitMQ</a:t>
            </a:r>
            <a:r>
              <a:rPr lang="zh-CN" altLang="en-US" b="0" dirty="0"/>
              <a:t>异步处理等高可用技术。</a:t>
            </a:r>
          </a:p>
          <a:p>
            <a:endParaRPr lang="zh-CN" altLang="en-US" b="0" dirty="0">
              <a:effectLst/>
            </a:endParaRPr>
          </a:p>
        </p:txBody>
      </p:sp>
      <p:sp>
        <p:nvSpPr>
          <p:cNvPr id="79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架构与关键技术</a:t>
            </a:r>
            <a:endParaRPr lang="zh-CN" altLang="en-US" dirty="0"/>
          </a:p>
        </p:txBody>
      </p:sp>
      <p:sp>
        <p:nvSpPr>
          <p:cNvPr id="82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 </a:t>
            </a:r>
            <a:r>
              <a:rPr lang="zh-CN" altLang="en-US" dirty="0"/>
              <a:t>分层架构</a:t>
            </a:r>
          </a:p>
          <a:p>
            <a:r>
              <a:rPr lang="en-US" altLang="zh-CN" dirty="0"/>
              <a:t>Controller</a:t>
            </a:r>
            <a:r>
              <a:rPr lang="zh-CN" altLang="en-US" dirty="0"/>
              <a:t>层</a:t>
            </a:r>
            <a:r>
              <a:rPr lang="zh-CN" altLang="en-US" b="0" dirty="0"/>
              <a:t>：</a:t>
            </a:r>
            <a:r>
              <a:rPr lang="en-US" altLang="zh-CN" b="0" dirty="0"/>
              <a:t>RESTful</a:t>
            </a:r>
            <a:r>
              <a:rPr lang="zh-CN" altLang="en-US" b="0" dirty="0"/>
              <a:t>接口，参数校验，统一异常处理。</a:t>
            </a:r>
          </a:p>
          <a:p>
            <a:r>
              <a:rPr lang="en-US" altLang="zh-CN" dirty="0"/>
              <a:t>Service</a:t>
            </a:r>
            <a:r>
              <a:rPr lang="zh-CN" altLang="en-US" dirty="0"/>
              <a:t>层</a:t>
            </a:r>
            <a:r>
              <a:rPr lang="zh-CN" altLang="en-US" b="0" dirty="0"/>
              <a:t>：业务逻辑、事务控制、</a:t>
            </a:r>
            <a:r>
              <a:rPr lang="en-US" altLang="zh-CN" b="0" dirty="0"/>
              <a:t>DTO</a:t>
            </a:r>
            <a:r>
              <a:rPr lang="zh-CN" altLang="en-US" b="0" dirty="0"/>
              <a:t>组装。</a:t>
            </a:r>
          </a:p>
          <a:p>
            <a:r>
              <a:rPr lang="en-US" altLang="zh-CN" dirty="0"/>
              <a:t>DAO/Repository</a:t>
            </a:r>
            <a:r>
              <a:rPr lang="zh-CN" altLang="en-US" dirty="0"/>
              <a:t>层</a:t>
            </a:r>
            <a:r>
              <a:rPr lang="zh-CN" altLang="en-US" b="0" dirty="0"/>
              <a:t>：</a:t>
            </a:r>
            <a:r>
              <a:rPr lang="en-US" altLang="zh-CN" b="0" dirty="0" err="1"/>
              <a:t>MyBatis+JPA</a:t>
            </a:r>
            <a:r>
              <a:rPr lang="zh-CN" altLang="en-US" b="0" dirty="0"/>
              <a:t>混合，既有灵活</a:t>
            </a:r>
            <a:r>
              <a:rPr lang="en-US" altLang="zh-CN" b="0" dirty="0"/>
              <a:t>SQL</a:t>
            </a:r>
            <a:r>
              <a:rPr lang="zh-CN" altLang="en-US" b="0" dirty="0"/>
              <a:t>也有高效</a:t>
            </a:r>
            <a:r>
              <a:rPr lang="en-US" altLang="zh-CN" b="0" dirty="0"/>
              <a:t>ORM</a:t>
            </a:r>
            <a:r>
              <a:rPr lang="zh-CN" altLang="en-US" b="0" dirty="0"/>
              <a:t>。</a:t>
            </a:r>
          </a:p>
          <a:p>
            <a:r>
              <a:rPr lang="en-US" altLang="zh-CN" dirty="0"/>
              <a:t>Entity/DTO</a:t>
            </a:r>
            <a:r>
              <a:rPr lang="zh-CN" altLang="en-US" dirty="0"/>
              <a:t>层</a:t>
            </a:r>
            <a:r>
              <a:rPr lang="zh-CN" altLang="en-US" b="0" dirty="0"/>
              <a:t>：实体映射数据库，</a:t>
            </a:r>
            <a:r>
              <a:rPr lang="en-US" altLang="zh-CN" b="0" dirty="0"/>
              <a:t>DTO</a:t>
            </a:r>
            <a:r>
              <a:rPr lang="zh-CN" altLang="en-US" b="0" dirty="0"/>
              <a:t>适配前端。</a:t>
            </a:r>
          </a:p>
          <a:p>
            <a:r>
              <a:rPr lang="zh-CN" altLang="en-US" dirty="0"/>
              <a:t>配置与工具层</a:t>
            </a:r>
            <a:r>
              <a:rPr lang="zh-CN" altLang="en-US" b="0" dirty="0"/>
              <a:t>：安全、拦截器、过滤器、工具类等。</a:t>
            </a:r>
          </a:p>
          <a:p>
            <a:endParaRPr lang="zh-CN" altLang="en-US" b="0" dirty="0">
              <a:effectLst/>
            </a:endParaRPr>
          </a:p>
        </p:txBody>
      </p:sp>
      <p:sp>
        <p:nvSpPr>
          <p:cNvPr id="83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架构与关键技术</a:t>
            </a:r>
            <a:endParaRPr lang="zh-CN" altLang="en-US" dirty="0"/>
          </a:p>
        </p:txBody>
      </p:sp>
      <p:sp>
        <p:nvSpPr>
          <p:cNvPr id="86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1017746" y="1285811"/>
            <a:ext cx="10399554" cy="428637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关键技术点</a:t>
            </a:r>
          </a:p>
          <a:p>
            <a:r>
              <a:rPr lang="en-US" altLang="zh-CN" dirty="0"/>
              <a:t>Spring Boot</a:t>
            </a:r>
            <a:r>
              <a:rPr lang="zh-CN" altLang="en-US" b="0" dirty="0"/>
              <a:t>：快速开发、自动配置、依赖管理。</a:t>
            </a:r>
          </a:p>
          <a:p>
            <a:r>
              <a:rPr lang="en-US" altLang="zh-CN" dirty="0"/>
              <a:t>Spring Data JPA + </a:t>
            </a:r>
            <a:r>
              <a:rPr lang="en-US" altLang="zh-CN" dirty="0" err="1"/>
              <a:t>MyBatis</a:t>
            </a:r>
            <a:r>
              <a:rPr lang="zh-CN" altLang="en-US" b="0" dirty="0"/>
              <a:t>：复杂查询与简单</a:t>
            </a:r>
            <a:r>
              <a:rPr lang="en-US" altLang="zh-CN" b="0" dirty="0"/>
              <a:t>CRUD</a:t>
            </a:r>
            <a:r>
              <a:rPr lang="zh-CN" altLang="en-US" b="0" dirty="0"/>
              <a:t>兼得。</a:t>
            </a:r>
          </a:p>
          <a:p>
            <a:r>
              <a:rPr lang="en-US" altLang="zh-CN" dirty="0"/>
              <a:t>Redis/</a:t>
            </a:r>
            <a:r>
              <a:rPr lang="en-US" altLang="zh-CN" dirty="0" err="1"/>
              <a:t>Redisson</a:t>
            </a:r>
            <a:r>
              <a:rPr lang="zh-CN" altLang="en-US" b="0" dirty="0"/>
              <a:t>：缓存热点数据、分布式锁控制库存。</a:t>
            </a:r>
          </a:p>
          <a:p>
            <a:r>
              <a:rPr lang="en-US" altLang="zh-CN" dirty="0"/>
              <a:t>RabbitMQ</a:t>
            </a:r>
            <a:r>
              <a:rPr lang="zh-CN" altLang="en-US" b="0" dirty="0"/>
              <a:t>：异步订单处理、削峰填谷。</a:t>
            </a:r>
          </a:p>
          <a:p>
            <a:r>
              <a:rPr lang="en-US" altLang="zh-CN" dirty="0"/>
              <a:t>Lombok</a:t>
            </a:r>
            <a:r>
              <a:rPr lang="zh-CN" altLang="en-US" b="0" dirty="0"/>
              <a:t>：简化实体和</a:t>
            </a:r>
            <a:r>
              <a:rPr lang="en-US" altLang="zh-CN" b="0" dirty="0"/>
              <a:t>DTO</a:t>
            </a:r>
            <a:r>
              <a:rPr lang="zh-CN" altLang="en-US" b="0" dirty="0"/>
              <a:t>代码。</a:t>
            </a:r>
          </a:p>
          <a:p>
            <a:r>
              <a:rPr lang="zh-CN" altLang="en-US" dirty="0"/>
              <a:t>单元测试</a:t>
            </a:r>
            <a:r>
              <a:rPr lang="en-US" altLang="zh-CN" dirty="0"/>
              <a:t>/</a:t>
            </a:r>
            <a:r>
              <a:rPr lang="zh-CN" altLang="en-US" dirty="0"/>
              <a:t>集成测试</a:t>
            </a:r>
            <a:r>
              <a:rPr lang="zh-CN" altLang="en-US" b="0" dirty="0"/>
              <a:t>：</a:t>
            </a:r>
            <a:r>
              <a:rPr lang="en-US" altLang="zh-CN" b="0" dirty="0" err="1"/>
              <a:t>MockMvc</a:t>
            </a:r>
            <a:r>
              <a:rPr lang="zh-CN" altLang="en-US" b="0" dirty="0"/>
              <a:t>、事务回滚、数据隔离，保证代码质量。</a:t>
            </a:r>
          </a:p>
          <a:p>
            <a:r>
              <a:rPr lang="zh-CN" altLang="en-US" dirty="0"/>
              <a:t>前后端分离</a:t>
            </a:r>
            <a:r>
              <a:rPr lang="zh-CN" altLang="en-US" b="0" dirty="0"/>
              <a:t>：</a:t>
            </a:r>
            <a:r>
              <a:rPr lang="en-US" altLang="zh-CN" b="0" dirty="0"/>
              <a:t>React/Vue</a:t>
            </a:r>
            <a:r>
              <a:rPr lang="zh-CN" altLang="en-US" b="0" dirty="0"/>
              <a:t>等现代前端框架，接口文档清晰。</a:t>
            </a:r>
          </a:p>
          <a:p>
            <a:endParaRPr lang="zh-CN" altLang="en-US" b="0" dirty="0">
              <a:effectLst/>
            </a:endParaRPr>
          </a:p>
        </p:txBody>
      </p:sp>
      <p:sp>
        <p:nvSpPr>
          <p:cNvPr id="87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架构与关键技术</a:t>
            </a:r>
            <a:endParaRPr lang="zh-CN" altLang="en-US" dirty="0"/>
          </a:p>
        </p:txBody>
      </p:sp>
      <p:sp>
        <p:nvSpPr>
          <p:cNvPr id="90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1017746" y="1285811"/>
            <a:ext cx="10399554" cy="428637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3. </a:t>
            </a:r>
            <a:r>
              <a:rPr lang="zh-CN" altLang="en-US" dirty="0"/>
              <a:t>典型业务实现</a:t>
            </a:r>
          </a:p>
          <a:p>
            <a:r>
              <a:rPr lang="zh-CN" altLang="en-US" dirty="0"/>
              <a:t>车次改签</a:t>
            </a:r>
            <a:r>
              <a:rPr lang="zh-CN" altLang="en-US" b="0" dirty="0"/>
              <a:t>：固定出发到达，进入改签状态筛选符合的车票。</a:t>
            </a:r>
            <a:endParaRPr lang="en-US" altLang="zh-CN" b="0" dirty="0"/>
          </a:p>
          <a:p>
            <a:r>
              <a:rPr lang="zh-CN" altLang="en-US" dirty="0"/>
              <a:t>抢票：</a:t>
            </a:r>
            <a:r>
              <a:rPr lang="zh-CN" altLang="en-US" b="0" dirty="0"/>
              <a:t>库存乐观锁与缓存一致性，防止超卖，保证高并发下数据安全。</a:t>
            </a:r>
          </a:p>
          <a:p>
            <a:r>
              <a:rPr lang="zh-CN" altLang="en-US" dirty="0"/>
              <a:t>订单</a:t>
            </a:r>
            <a:r>
              <a:rPr lang="en-US" altLang="zh-CN" dirty="0"/>
              <a:t>-</a:t>
            </a:r>
            <a:r>
              <a:rPr lang="zh-CN" altLang="en-US" dirty="0"/>
              <a:t>车票联表查询</a:t>
            </a:r>
            <a:r>
              <a:rPr lang="zh-CN" altLang="en-US" b="0" dirty="0"/>
              <a:t>：高效</a:t>
            </a:r>
            <a:r>
              <a:rPr lang="en-US" altLang="zh-CN" b="0" dirty="0"/>
              <a:t>SQL+DTO</a:t>
            </a:r>
            <a:r>
              <a:rPr lang="zh-CN" altLang="en-US" b="0" dirty="0"/>
              <a:t>组装，满足前端复杂展示需求。</a:t>
            </a:r>
          </a:p>
          <a:p>
            <a:endParaRPr lang="zh-CN" altLang="en-US" b="0" dirty="0">
              <a:effectLst/>
            </a:endParaRPr>
          </a:p>
        </p:txBody>
      </p:sp>
      <p:sp>
        <p:nvSpPr>
          <p:cNvPr id="91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架构与关键技术</a:t>
            </a:r>
            <a:endParaRPr lang="zh-CN" altLang="en-US" dirty="0"/>
          </a:p>
        </p:txBody>
      </p:sp>
      <p:sp>
        <p:nvSpPr>
          <p:cNvPr id="94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1017746" y="1285811"/>
            <a:ext cx="10399554" cy="428637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以用户登录到下单的完整流程为例：</a:t>
            </a:r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用户登录</a:t>
            </a:r>
          </a:p>
          <a:p>
            <a:pPr marL="0" indent="0">
              <a:buNone/>
            </a:pPr>
            <a:r>
              <a:rPr lang="en-US" altLang="zh-CN" dirty="0"/>
              <a:t>1.1 Controller</a:t>
            </a:r>
            <a:r>
              <a:rPr lang="zh-CN" altLang="en-US" dirty="0"/>
              <a:t>层</a:t>
            </a:r>
          </a:p>
          <a:p>
            <a:pPr marL="0" indent="0">
              <a:buNone/>
            </a:pPr>
            <a:r>
              <a:rPr lang="en-US" altLang="zh-CN" sz="1200" b="0" dirty="0"/>
              <a:t>@PostMapping("/login")</a:t>
            </a:r>
          </a:p>
          <a:p>
            <a:pPr marL="0" indent="0">
              <a:buNone/>
            </a:pPr>
            <a:r>
              <a:rPr lang="en-US" altLang="zh-CN" sz="1200" b="0" dirty="0"/>
              <a:t>public </a:t>
            </a:r>
            <a:r>
              <a:rPr lang="en-US" altLang="zh-CN" sz="1200" b="0" dirty="0" err="1"/>
              <a:t>ResponseEntity</a:t>
            </a:r>
            <a:r>
              <a:rPr lang="en-US" altLang="zh-CN" sz="1200" b="0" dirty="0"/>
              <a:t>&lt;?&gt; login(@RequestBody </a:t>
            </a:r>
            <a:r>
              <a:rPr lang="en-US" altLang="zh-CN" sz="1200" b="0" dirty="0" err="1"/>
              <a:t>LoginRequest</a:t>
            </a:r>
            <a:r>
              <a:rPr lang="en-US" altLang="zh-CN" sz="1200" b="0" dirty="0"/>
              <a:t> request) {</a:t>
            </a:r>
          </a:p>
          <a:p>
            <a:pPr marL="0" indent="0">
              <a:buNone/>
            </a:pPr>
            <a:r>
              <a:rPr lang="en-US" altLang="zh-CN" sz="1200" b="0" dirty="0"/>
              <a:t>    </a:t>
            </a:r>
            <a:r>
              <a:rPr lang="en-US" altLang="zh-CN" sz="1200" b="0" i="1" dirty="0"/>
              <a:t>// 1. </a:t>
            </a:r>
            <a:r>
              <a:rPr lang="zh-CN" altLang="en-US" sz="1200" b="0" i="1" dirty="0"/>
              <a:t>参数校验</a:t>
            </a:r>
            <a:endParaRPr lang="zh-CN" altLang="en-US" sz="1200" b="0" dirty="0"/>
          </a:p>
          <a:p>
            <a:pPr marL="0" indent="0">
              <a:buNone/>
            </a:pPr>
            <a:r>
              <a:rPr lang="zh-CN" altLang="en-US" sz="1200" b="0" dirty="0"/>
              <a:t>    </a:t>
            </a:r>
            <a:r>
              <a:rPr lang="en-US" altLang="zh-CN" sz="1200" b="0" i="1" dirty="0"/>
              <a:t>// 2. </a:t>
            </a:r>
            <a:r>
              <a:rPr lang="zh-CN" altLang="en-US" sz="1200" b="0" i="1" dirty="0"/>
              <a:t>调用</a:t>
            </a:r>
            <a:r>
              <a:rPr lang="en-US" altLang="zh-CN" sz="1200" b="0" i="1" dirty="0"/>
              <a:t>Service</a:t>
            </a:r>
            <a:endParaRPr lang="en-US" altLang="zh-CN" sz="1200" b="0" dirty="0"/>
          </a:p>
          <a:p>
            <a:pPr marL="0" indent="0">
              <a:buNone/>
            </a:pPr>
            <a:r>
              <a:rPr lang="en-US" altLang="zh-CN" sz="1200" b="0" dirty="0"/>
              <a:t>    String token = </a:t>
            </a:r>
            <a:r>
              <a:rPr lang="en-US" altLang="zh-CN" sz="1200" b="0" dirty="0" err="1"/>
              <a:t>userService.login</a:t>
            </a:r>
            <a:r>
              <a:rPr lang="en-US" altLang="zh-CN" sz="1200" b="0" dirty="0"/>
              <a:t>(</a:t>
            </a:r>
            <a:r>
              <a:rPr lang="en-US" altLang="zh-CN" sz="1200" b="0" dirty="0" err="1"/>
              <a:t>request.getUsername</a:t>
            </a:r>
            <a:r>
              <a:rPr lang="en-US" altLang="zh-CN" sz="1200" b="0" dirty="0"/>
              <a:t>(), </a:t>
            </a:r>
            <a:r>
              <a:rPr lang="en-US" altLang="zh-CN" sz="1200" b="0" dirty="0" err="1"/>
              <a:t>request.getPassword</a:t>
            </a:r>
            <a:r>
              <a:rPr lang="en-US" altLang="zh-CN" sz="1200" b="0" dirty="0"/>
              <a:t>());</a:t>
            </a:r>
          </a:p>
          <a:p>
            <a:pPr marL="0" indent="0">
              <a:buNone/>
            </a:pPr>
            <a:r>
              <a:rPr lang="en-US" altLang="zh-CN" sz="1200" b="0" dirty="0"/>
              <a:t>    return </a:t>
            </a:r>
            <a:r>
              <a:rPr lang="en-US" altLang="zh-CN" sz="1200" b="0" dirty="0" err="1"/>
              <a:t>ResponseEntity.ok</a:t>
            </a:r>
            <a:r>
              <a:rPr lang="en-US" altLang="zh-CN" sz="1200" b="0" dirty="0"/>
              <a:t>(</a:t>
            </a:r>
            <a:r>
              <a:rPr lang="en-US" altLang="zh-CN" sz="1200" b="0" dirty="0" err="1"/>
              <a:t>Map.of</a:t>
            </a:r>
            <a:r>
              <a:rPr lang="en-US" altLang="zh-CN" sz="1200" b="0" dirty="0"/>
              <a:t>("token", token));</a:t>
            </a:r>
          </a:p>
          <a:p>
            <a:pPr marL="0" indent="0">
              <a:buNone/>
            </a:pPr>
            <a:r>
              <a:rPr lang="en-US" altLang="zh-CN" sz="1200" b="0" dirty="0"/>
              <a:t>}</a:t>
            </a:r>
          </a:p>
          <a:p>
            <a:pPr marL="0" indent="0">
              <a:buNone/>
            </a:pPr>
            <a:endParaRPr lang="zh-CN" altLang="en-US" b="0" dirty="0">
              <a:effectLst/>
            </a:endParaRPr>
          </a:p>
        </p:txBody>
      </p:sp>
      <p:sp>
        <p:nvSpPr>
          <p:cNvPr id="95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赤霞朱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1977</Words>
  <Application>Microsoft Office PowerPoint</Application>
  <PresentationFormat>宽屏</PresentationFormat>
  <Paragraphs>237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3" baseType="lpstr">
      <vt:lpstr>等线</vt:lpstr>
      <vt:lpstr>微软雅黑</vt:lpstr>
      <vt:lpstr>Arial</vt:lpstr>
      <vt:lpstr>Wingdings</vt:lpstr>
      <vt:lpstr>赤霞朱主题​​</vt:lpstr>
      <vt:lpstr>最终项目验收答辩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最终项目验收答辩</dc:title>
  <dc:creator/>
  <cp:lastModifiedBy>8617787011007</cp:lastModifiedBy>
  <cp:revision>5</cp:revision>
  <dcterms:created xsi:type="dcterms:W3CDTF">2025-07-18T05:18:04Z</dcterms:created>
  <dcterms:modified xsi:type="dcterms:W3CDTF">2025-07-18T05:29:13Z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F967840339DA49FAB9E66A44A2C428EA_12</vt:lpwstr>
  </property>
  <property fmtid="{D5CDD505-2E9C-101B-9397-08002B2CF9AE}" pid="3" name="KSOProductBuildVer">
    <vt:lpwstr>2052-12.1.0.21915</vt:lpwstr>
  </property>
</Properties>
</file>